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57" r:id="rId2"/>
    <p:sldId id="274" r:id="rId3"/>
    <p:sldId id="271" r:id="rId4"/>
    <p:sldId id="316" r:id="rId5"/>
    <p:sldId id="258" r:id="rId6"/>
    <p:sldId id="260" r:id="rId7"/>
    <p:sldId id="262" r:id="rId8"/>
    <p:sldId id="278" r:id="rId9"/>
    <p:sldId id="279" r:id="rId10"/>
    <p:sldId id="280" r:id="rId11"/>
    <p:sldId id="281" r:id="rId12"/>
    <p:sldId id="263" r:id="rId13"/>
    <p:sldId id="282" r:id="rId14"/>
    <p:sldId id="283" r:id="rId15"/>
    <p:sldId id="285" r:id="rId16"/>
    <p:sldId id="284" r:id="rId17"/>
    <p:sldId id="266" r:id="rId18"/>
    <p:sldId id="295" r:id="rId19"/>
    <p:sldId id="331" r:id="rId20"/>
    <p:sldId id="293" r:id="rId21"/>
    <p:sldId id="291" r:id="rId22"/>
    <p:sldId id="261" r:id="rId23"/>
    <p:sldId id="321" r:id="rId24"/>
    <p:sldId id="327" r:id="rId25"/>
    <p:sldId id="326" r:id="rId26"/>
    <p:sldId id="322" r:id="rId27"/>
    <p:sldId id="268" r:id="rId28"/>
    <p:sldId id="287" r:id="rId29"/>
    <p:sldId id="270" r:id="rId30"/>
    <p:sldId id="303" r:id="rId31"/>
    <p:sldId id="307" r:id="rId32"/>
    <p:sldId id="310" r:id="rId33"/>
    <p:sldId id="314" r:id="rId34"/>
    <p:sldId id="332" r:id="rId35"/>
    <p:sldId id="315" r:id="rId36"/>
    <p:sldId id="312" r:id="rId37"/>
    <p:sldId id="289" r:id="rId38"/>
    <p:sldId id="330" r:id="rId39"/>
    <p:sldId id="290" r:id="rId40"/>
    <p:sldId id="300" r:id="rId41"/>
    <p:sldId id="304" r:id="rId42"/>
    <p:sldId id="319" r:id="rId43"/>
    <p:sldId id="324" r:id="rId44"/>
    <p:sldId id="325" r:id="rId45"/>
    <p:sldId id="305" r:id="rId46"/>
    <p:sldId id="306" r:id="rId47"/>
    <p:sldId id="276" r:id="rId48"/>
    <p:sldId id="277" r:id="rId49"/>
    <p:sldId id="273" r:id="rId50"/>
    <p:sldId id="275" r:id="rId5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AE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08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67B704-E884-4C20-9D22-20938DA5AA69}" type="datetimeFigureOut">
              <a:rPr lang="el-GR" smtClean="0"/>
              <a:pPr/>
              <a:t>3/6/2021</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90B233-DDC4-496D-A396-885345EAAC9C}"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9" name="8 - Υπότιτλος"/>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Τίτλος"/>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l-GR" smtClean="0"/>
              <a:t>Kλικ για επεξεργασία του τίτλου</a:t>
            </a:r>
            <a:endParaRPr kumimoji="0" lang="en-US"/>
          </a:p>
        </p:txBody>
      </p:sp>
      <p:cxnSp>
        <p:nvCxnSpPr>
          <p:cNvPr id="8" name="7 - Ευθεία γραμμή σύνδεσης"/>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12 - Ευθεία γραμμή σύνδεσης"/>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13 - Έλλειψη"/>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14 - Θέση ημερομηνίας"/>
          <p:cNvSpPr>
            <a:spLocks noGrp="1"/>
          </p:cNvSpPr>
          <p:nvPr>
            <p:ph type="dt" sz="half" idx="10"/>
          </p:nvPr>
        </p:nvSpPr>
        <p:spPr/>
        <p:txBody>
          <a:bodyPr/>
          <a:lstStyle/>
          <a:p>
            <a:fld id="{1DE83E77-B111-4CD2-B94B-A0D5D524C072}" type="datetime1">
              <a:rPr lang="el-GR" smtClean="0"/>
              <a:pPr/>
              <a:t>3/6/2021</a:t>
            </a:fld>
            <a:endParaRPr lang="el-GR"/>
          </a:p>
        </p:txBody>
      </p:sp>
      <p:sp>
        <p:nvSpPr>
          <p:cNvPr id="16" name="15 - Θέση αριθμού διαφάνειας"/>
          <p:cNvSpPr>
            <a:spLocks noGrp="1"/>
          </p:cNvSpPr>
          <p:nvPr>
            <p:ph type="sldNum" sz="quarter" idx="11"/>
          </p:nvPr>
        </p:nvSpPr>
        <p:spPr/>
        <p:txBody>
          <a:bodyPr/>
          <a:lstStyle/>
          <a:p>
            <a:fld id="{46B166D5-8176-4AB8-BDE5-554511D16336}" type="slidenum">
              <a:rPr lang="el-GR" smtClean="0"/>
              <a:pPr/>
              <a:t>‹#›</a:t>
            </a:fld>
            <a:endParaRPr lang="el-GR"/>
          </a:p>
        </p:txBody>
      </p:sp>
      <p:sp>
        <p:nvSpPr>
          <p:cNvPr id="17" name="16 - Θέση υποσέλιδου"/>
          <p:cNvSpPr>
            <a:spLocks noGrp="1"/>
          </p:cNvSpPr>
          <p:nvPr>
            <p:ph type="ftr" sz="quarter" idx="12"/>
          </p:nvPr>
        </p:nvSpPr>
        <p:spPr/>
        <p:txBody>
          <a:bodyPr/>
          <a:lstStyle/>
          <a:p>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9" name="8 - Θέση περιεχομένου"/>
          <p:cNvSpPr>
            <a:spLocks noGrp="1"/>
          </p:cNvSpPr>
          <p:nvPr>
            <p:ph idx="1"/>
          </p:nvPr>
        </p:nvSpPr>
        <p:spPr>
          <a:xfrm>
            <a:off x="457200" y="1524000"/>
            <a:ext cx="8229600" cy="4572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4" name="13 - Θέση ημερομηνίας"/>
          <p:cNvSpPr>
            <a:spLocks noGrp="1"/>
          </p:cNvSpPr>
          <p:nvPr>
            <p:ph type="dt" sz="half" idx="14"/>
          </p:nvPr>
        </p:nvSpPr>
        <p:spPr/>
        <p:txBody>
          <a:bodyPr/>
          <a:lstStyle/>
          <a:p>
            <a:fld id="{710AD022-9ED3-4CFA-B01A-CA465FD5A43C}" type="datetime1">
              <a:rPr lang="el-GR" smtClean="0"/>
              <a:pPr/>
              <a:t>3/6/2021</a:t>
            </a:fld>
            <a:endParaRPr lang="el-GR"/>
          </a:p>
        </p:txBody>
      </p:sp>
      <p:sp>
        <p:nvSpPr>
          <p:cNvPr id="15" name="14 - Θέση αριθμού διαφάνειας"/>
          <p:cNvSpPr>
            <a:spLocks noGrp="1"/>
          </p:cNvSpPr>
          <p:nvPr>
            <p:ph type="sldNum" sz="quarter" idx="15"/>
          </p:nvPr>
        </p:nvSpPr>
        <p:spPr/>
        <p:txBody>
          <a:bodyPr/>
          <a:lstStyle>
            <a:lvl1pPr algn="ctr">
              <a:defRPr/>
            </a:lvl1pPr>
          </a:lstStyle>
          <a:p>
            <a:fld id="{46B166D5-8176-4AB8-BDE5-554511D16336}" type="slidenum">
              <a:rPr lang="el-GR" smtClean="0"/>
              <a:pPr/>
              <a:t>‹#›</a:t>
            </a:fld>
            <a:endParaRPr lang="el-GR"/>
          </a:p>
        </p:txBody>
      </p:sp>
      <p:sp>
        <p:nvSpPr>
          <p:cNvPr id="16" name="15 - Θέση υποσέλιδου"/>
          <p:cNvSpPr>
            <a:spLocks noGrp="1"/>
          </p:cNvSpPr>
          <p:nvPr>
            <p:ph type="ftr" sz="quarter" idx="16"/>
          </p:nvPr>
        </p:nvSpPr>
        <p:spPr/>
        <p:txBody>
          <a:bodyPr/>
          <a:lstStyle/>
          <a:p>
            <a:endParaRPr lang="el-GR"/>
          </a:p>
        </p:txBody>
      </p:sp>
      <p:sp>
        <p:nvSpPr>
          <p:cNvPr id="17" name="16 - Τίτλος"/>
          <p:cNvSpPr>
            <a:spLocks noGrp="1"/>
          </p:cNvSpPr>
          <p:nvPr>
            <p:ph type="title"/>
          </p:nvPr>
        </p:nvSpPr>
        <p:spPr/>
        <p:txBody>
          <a:bodyPr rtlCol="0" anchor="b" anchorCtr="0"/>
          <a:lstStyle/>
          <a:p>
            <a:r>
              <a:rPr kumimoji="0" lang="el-GR" smtClean="0"/>
              <a:t>Kλικ για επεξεργασία του τίτλου</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6C61526B-FB56-47AB-9E6C-34508D2E4769}" type="datetime1">
              <a:rPr lang="el-GR" smtClean="0"/>
              <a:pPr/>
              <a:t>3/6/2021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46B166D5-8176-4AB8-BDE5-554511D16336}" type="slidenum">
              <a:rPr lang="el-GR" smtClean="0"/>
              <a:pPr/>
              <a:t>‹#›</a:t>
            </a:fld>
            <a:endParaRPr lang="el-GR"/>
          </a:p>
        </p:txBody>
      </p:sp>
      <p:sp>
        <p:nvSpPr>
          <p:cNvPr id="2" name="1 - Τίτλος"/>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cxnSp>
        <p:nvCxnSpPr>
          <p:cNvPr id="7" name="6 - Ευθεία γραμμή σύνδεσης"/>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4 - Θέση ημερομηνίας"/>
          <p:cNvSpPr>
            <a:spLocks noGrp="1"/>
          </p:cNvSpPr>
          <p:nvPr>
            <p:ph type="dt" sz="half" idx="10"/>
          </p:nvPr>
        </p:nvSpPr>
        <p:spPr/>
        <p:txBody>
          <a:bodyPr/>
          <a:lstStyle/>
          <a:p>
            <a:fld id="{7B131F85-ECA7-4C57-8D35-9FEE7CFB75B1}" type="datetime1">
              <a:rPr lang="el-GR" smtClean="0"/>
              <a:pPr/>
              <a:t>3/6/2021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46B166D5-8176-4AB8-BDE5-554511D16336}" type="slidenum">
              <a:rPr lang="el-GR" smtClean="0"/>
              <a:pPr/>
              <a:t>‹#›</a:t>
            </a:fld>
            <a:endParaRPr lang="el-GR"/>
          </a:p>
        </p:txBody>
      </p:sp>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11" name="10 - Θέση περιεχομένου"/>
          <p:cNvSpPr>
            <a:spLocks noGrp="1"/>
          </p:cNvSpPr>
          <p:nvPr>
            <p:ph sz="half" idx="1"/>
          </p:nvPr>
        </p:nvSpPr>
        <p:spPr>
          <a:xfrm>
            <a:off x="457200" y="1524000"/>
            <a:ext cx="4059936" cy="4572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3" name="12 - Θέση περιεχομένου"/>
          <p:cNvSpPr>
            <a:spLocks noGrp="1"/>
          </p:cNvSpPr>
          <p:nvPr>
            <p:ph sz="half" idx="2"/>
          </p:nvPr>
        </p:nvSpPr>
        <p:spPr>
          <a:xfrm>
            <a:off x="4648200" y="1524000"/>
            <a:ext cx="4059936" cy="4572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9" name="8 - Θέση αριθμού διαφάνειας"/>
          <p:cNvSpPr>
            <a:spLocks noGrp="1"/>
          </p:cNvSpPr>
          <p:nvPr>
            <p:ph type="sldNum" sz="quarter" idx="12"/>
          </p:nvPr>
        </p:nvSpPr>
        <p:spPr/>
        <p:txBody>
          <a:bodyPr/>
          <a:lstStyle/>
          <a:p>
            <a:fld id="{46B166D5-8176-4AB8-BDE5-554511D16336}" type="slidenum">
              <a:rPr lang="el-GR" smtClean="0"/>
              <a:pPr/>
              <a:t>‹#›</a:t>
            </a:fld>
            <a:endParaRPr lang="el-GR"/>
          </a:p>
        </p:txBody>
      </p:sp>
      <p:sp>
        <p:nvSpPr>
          <p:cNvPr id="8" name="7 - Θέση υποσέλιδου"/>
          <p:cNvSpPr>
            <a:spLocks noGrp="1"/>
          </p:cNvSpPr>
          <p:nvPr>
            <p:ph type="ftr" sz="quarter" idx="11"/>
          </p:nvPr>
        </p:nvSpPr>
        <p:spPr/>
        <p:txBody>
          <a:bodyPr/>
          <a:lstStyle/>
          <a:p>
            <a:endParaRPr lang="el-GR"/>
          </a:p>
        </p:txBody>
      </p:sp>
      <p:sp>
        <p:nvSpPr>
          <p:cNvPr id="7" name="6 - Θέση ημερομηνίας"/>
          <p:cNvSpPr>
            <a:spLocks noGrp="1"/>
          </p:cNvSpPr>
          <p:nvPr>
            <p:ph type="dt" sz="half" idx="10"/>
          </p:nvPr>
        </p:nvSpPr>
        <p:spPr/>
        <p:txBody>
          <a:bodyPr/>
          <a:lstStyle/>
          <a:p>
            <a:fld id="{BB2FA596-E32E-453C-82CF-AAD16AFCF85F}" type="datetime1">
              <a:rPr lang="el-GR" smtClean="0"/>
              <a:pPr/>
              <a:t>3/6/2021</a:t>
            </a:fld>
            <a:endParaRPr lang="el-GR"/>
          </a:p>
        </p:txBody>
      </p:sp>
      <p:sp>
        <p:nvSpPr>
          <p:cNvPr id="3" name="2 - Θέση κειμένου"/>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32" name="31 - Θέση περιεχομένου"/>
          <p:cNvSpPr>
            <a:spLocks noGrp="1"/>
          </p:cNvSpPr>
          <p:nvPr>
            <p:ph sz="half" idx="2"/>
          </p:nvPr>
        </p:nvSpPr>
        <p:spPr>
          <a:xfrm>
            <a:off x="457200" y="2201896"/>
            <a:ext cx="4038600" cy="3913632"/>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34" name="33 - Θέση περιεχομένου"/>
          <p:cNvSpPr>
            <a:spLocks noGrp="1"/>
          </p:cNvSpPr>
          <p:nvPr>
            <p:ph sz="quarter" idx="4"/>
          </p:nvPr>
        </p:nvSpPr>
        <p:spPr>
          <a:xfrm>
            <a:off x="4649788" y="2201896"/>
            <a:ext cx="4038600" cy="3913632"/>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 name="1 - Τίτλος"/>
          <p:cNvSpPr>
            <a:spLocks noGrp="1"/>
          </p:cNvSpPr>
          <p:nvPr>
            <p:ph type="title"/>
          </p:nvPr>
        </p:nvSpPr>
        <p:spPr>
          <a:xfrm>
            <a:off x="457200" y="155448"/>
            <a:ext cx="8229600" cy="1143000"/>
          </a:xfrm>
        </p:spPr>
        <p:txBody>
          <a:bodyPr anchor="b" anchorCtr="0"/>
          <a:lstStyle>
            <a:lvl1pPr>
              <a:defRPr/>
            </a:lvl1pPr>
          </a:lstStyle>
          <a:p>
            <a:r>
              <a:rPr kumimoji="0" lang="el-GR" smtClean="0"/>
              <a:t>Kλικ για επεξεργασία του τίτλου</a:t>
            </a:r>
            <a:endParaRPr kumimoji="0" lang="en-US"/>
          </a:p>
        </p:txBody>
      </p:sp>
      <p:sp>
        <p:nvSpPr>
          <p:cNvPr id="12" name="11 - Θέση κειμένου"/>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cxnSp>
        <p:nvCxnSpPr>
          <p:cNvPr id="10" name="9 - Ευθεία γραμμή σύνδεσης"/>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16 - Ευθεία γραμμή σύνδεσης"/>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2 - Θέση ημερομηνίας"/>
          <p:cNvSpPr>
            <a:spLocks noGrp="1"/>
          </p:cNvSpPr>
          <p:nvPr>
            <p:ph type="dt" sz="half" idx="10"/>
          </p:nvPr>
        </p:nvSpPr>
        <p:spPr/>
        <p:txBody>
          <a:bodyPr/>
          <a:lstStyle/>
          <a:p>
            <a:fld id="{BF106EBD-20D2-45F1-8A33-0BC45D831D0F}" type="datetime1">
              <a:rPr lang="el-GR" smtClean="0"/>
              <a:pPr/>
              <a:t>3/6/2021</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46B166D5-8176-4AB8-BDE5-554511D16336}" type="slidenum">
              <a:rPr lang="el-GR" smtClean="0"/>
              <a:pPr/>
              <a:t>‹#›</a:t>
            </a:fld>
            <a:endParaRPr lang="el-GR"/>
          </a:p>
        </p:txBody>
      </p:sp>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69F2730F-5F60-48A7-9240-CE55FCAD87EC}" type="datetime1">
              <a:rPr lang="el-GR" smtClean="0"/>
              <a:pPr/>
              <a:t>3/6/2021</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46B166D5-8176-4AB8-BDE5-554511D16336}"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9" name="28 - Θέση περιεχομένου"/>
          <p:cNvSpPr>
            <a:spLocks noGrp="1"/>
          </p:cNvSpPr>
          <p:nvPr>
            <p:ph sz="quarter" idx="1"/>
          </p:nvPr>
        </p:nvSpPr>
        <p:spPr>
          <a:xfrm>
            <a:off x="457200" y="457200"/>
            <a:ext cx="6248400" cy="5715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3" name="2 - Θέση κειμένου"/>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31" name="30 - Τίτλος"/>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l-GR" smtClean="0"/>
              <a:t>Kλικ για επεξεργασία του τίτλου</a:t>
            </a:r>
            <a:endParaRPr kumimoji="0" lang="en-US"/>
          </a:p>
        </p:txBody>
      </p:sp>
      <p:sp>
        <p:nvSpPr>
          <p:cNvPr id="8" name="7 - Θέση ημερομηνίας"/>
          <p:cNvSpPr>
            <a:spLocks noGrp="1"/>
          </p:cNvSpPr>
          <p:nvPr>
            <p:ph type="dt" sz="half" idx="14"/>
          </p:nvPr>
        </p:nvSpPr>
        <p:spPr/>
        <p:txBody>
          <a:bodyPr/>
          <a:lstStyle/>
          <a:p>
            <a:fld id="{109F9824-9F4A-4771-8EC3-817D1ABA606C}" type="datetime1">
              <a:rPr lang="el-GR" smtClean="0"/>
              <a:pPr/>
              <a:t>3/6/2021</a:t>
            </a:fld>
            <a:endParaRPr lang="el-GR"/>
          </a:p>
        </p:txBody>
      </p:sp>
      <p:sp>
        <p:nvSpPr>
          <p:cNvPr id="9" name="8 - Θέση αριθμού διαφάνειας"/>
          <p:cNvSpPr>
            <a:spLocks noGrp="1"/>
          </p:cNvSpPr>
          <p:nvPr>
            <p:ph type="sldNum" sz="quarter" idx="15"/>
          </p:nvPr>
        </p:nvSpPr>
        <p:spPr/>
        <p:txBody>
          <a:bodyPr/>
          <a:lstStyle/>
          <a:p>
            <a:fld id="{46B166D5-8176-4AB8-BDE5-554511D16336}" type="slidenum">
              <a:rPr lang="el-GR" smtClean="0"/>
              <a:pPr/>
              <a:t>‹#›</a:t>
            </a:fld>
            <a:endParaRPr lang="el-GR"/>
          </a:p>
        </p:txBody>
      </p:sp>
      <p:sp>
        <p:nvSpPr>
          <p:cNvPr id="10" name="9 - Θέση υποσέλιδου"/>
          <p:cNvSpPr>
            <a:spLocks noGrp="1"/>
          </p:cNvSpPr>
          <p:nvPr>
            <p:ph type="ftr" sz="quarter" idx="16"/>
          </p:nvPr>
        </p:nvSpPr>
        <p:spPr/>
        <p:txBody>
          <a:bodyPr/>
          <a:lstStyle/>
          <a:p>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l-GR" smtClean="0"/>
              <a:t>Κάντε κλικ στο εικονίδιο για να προσθέσετε μια εικόνα</a:t>
            </a:r>
            <a:endParaRPr kumimoji="0" lang="en-US"/>
          </a:p>
        </p:txBody>
      </p:sp>
      <p:sp>
        <p:nvSpPr>
          <p:cNvPr id="4" name="3 - Θέση κειμένου"/>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8" name="7 - Θέση ημερομηνίας"/>
          <p:cNvSpPr>
            <a:spLocks noGrp="1"/>
          </p:cNvSpPr>
          <p:nvPr>
            <p:ph type="dt" sz="half" idx="10"/>
          </p:nvPr>
        </p:nvSpPr>
        <p:spPr/>
        <p:txBody>
          <a:bodyPr/>
          <a:lstStyle/>
          <a:p>
            <a:fld id="{09F23F72-F4D1-425E-9DE0-38DB06EA61F6}" type="datetime1">
              <a:rPr lang="el-GR" smtClean="0"/>
              <a:pPr/>
              <a:t>3/6/2021</a:t>
            </a:fld>
            <a:endParaRPr lang="el-GR"/>
          </a:p>
        </p:txBody>
      </p:sp>
      <p:sp>
        <p:nvSpPr>
          <p:cNvPr id="9" name="8 - Θέση αριθμού διαφάνειας"/>
          <p:cNvSpPr>
            <a:spLocks noGrp="1"/>
          </p:cNvSpPr>
          <p:nvPr>
            <p:ph type="sldNum" sz="quarter" idx="11"/>
          </p:nvPr>
        </p:nvSpPr>
        <p:spPr/>
        <p:txBody>
          <a:bodyPr/>
          <a:lstStyle/>
          <a:p>
            <a:fld id="{46B166D5-8176-4AB8-BDE5-554511D16336}" type="slidenum">
              <a:rPr lang="el-GR" smtClean="0"/>
              <a:pPr/>
              <a:t>‹#›</a:t>
            </a:fld>
            <a:endParaRPr lang="el-GR"/>
          </a:p>
        </p:txBody>
      </p:sp>
      <p:sp>
        <p:nvSpPr>
          <p:cNvPr id="10" name="9 - Θέση υποσέλιδου"/>
          <p:cNvSpPr>
            <a:spLocks noGrp="1"/>
          </p:cNvSpPr>
          <p:nvPr>
            <p:ph type="ftr" sz="quarter" idx="12"/>
          </p:nvPr>
        </p:nvSpPr>
        <p:spPr/>
        <p:txBody>
          <a:bodyPr/>
          <a:lstStyle/>
          <a:p>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563E3C62-4116-46FF-91EF-93A1DDF0043E}" type="datetime1">
              <a:rPr lang="el-GR" smtClean="0"/>
              <a:pPr/>
              <a:t>3/6/2021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46B166D5-8176-4AB8-BDE5-554511D16336}"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0E4CE3B6-8C4C-4D7E-983F-6276E8E9707C}" type="datetime1">
              <a:rPr lang="el-GR" smtClean="0"/>
              <a:pPr/>
              <a:t>3/6/2021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46B166D5-8176-4AB8-BDE5-554511D16336}"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 Θέση κειμένου"/>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24" name="23 - Θέση ημερομηνίας"/>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0468CFB5-278A-4918-8551-496B94BE572A}" type="datetime1">
              <a:rPr lang="el-GR" smtClean="0"/>
              <a:pPr/>
              <a:t>3/6/2021</a:t>
            </a:fld>
            <a:endParaRPr lang="el-GR"/>
          </a:p>
        </p:txBody>
      </p:sp>
      <p:sp>
        <p:nvSpPr>
          <p:cNvPr id="10" name="9 - Θέση υποσέλιδου"/>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l-GR"/>
          </a:p>
        </p:txBody>
      </p:sp>
      <p:sp>
        <p:nvSpPr>
          <p:cNvPr id="22" name="21 - Θέση αριθμού διαφάνειας"/>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46B166D5-8176-4AB8-BDE5-554511D16336}" type="slidenum">
              <a:rPr lang="el-GR" smtClean="0"/>
              <a:pPr/>
              <a:t>‹#›</a:t>
            </a:fld>
            <a:endParaRPr lang="el-GR"/>
          </a:p>
        </p:txBody>
      </p:sp>
      <p:sp>
        <p:nvSpPr>
          <p:cNvPr id="5" name="4 - Θέση τίτλου"/>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l-GR" smtClean="0"/>
              <a:t>Kλικ για επεξεργασία του τίτλου</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docs.google.com/presentation/d/176P4I8H0p_nJ2fHUy9S241zl0aIzB3IgOJMTKhGeXuc/preview"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www.lifeterracescape.aegean.gr/ftiaxno-pezoules-ena-ilektroniko-paixnidi-gia-tis-anavathmides-tou-aigaiou-n-59"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www.artsteps.com/view/60676a88b75dce88bb059352/?currentUser"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s://geography.aegean.gr/"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docs.google.com/presentation/d/176P4I8H0p_nJ2fHUy9S241zl0aIzB3IgOJMTKhGeXuc/preview" TargetMode="External"/><Relationship Id="rId2" Type="http://schemas.openxmlformats.org/officeDocument/2006/relationships/hyperlink" Target="http://www.ascd.org/ascd-express/vol12/1220-wargo.aspx" TargetMode="External"/><Relationship Id="rId1" Type="http://schemas.openxmlformats.org/officeDocument/2006/relationships/slideLayout" Target="../slideLayouts/slideLayout2.xml"/><Relationship Id="rId5" Type="http://schemas.openxmlformats.org/officeDocument/2006/relationships/hyperlink" Target="https://www.artsteps.com/view/60676a88b75dce88bb059352/?currentUser" TargetMode="External"/><Relationship Id="rId4" Type="http://schemas.openxmlformats.org/officeDocument/2006/relationships/hyperlink" Target="http://www.lifeterracescape.aegean.gr/ftiaxno-pezoules-ena-ilektroniko-paixnidi-gia-tis-anavathmides-tou-aigaiou-n-59"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971600" y="4293096"/>
            <a:ext cx="7056784" cy="2232248"/>
          </a:xfrm>
        </p:spPr>
        <p:txBody>
          <a:bodyPr>
            <a:normAutofit fontScale="47500" lnSpcReduction="20000"/>
          </a:bodyPr>
          <a:lstStyle/>
          <a:p>
            <a:r>
              <a:rPr lang="el-GR" sz="5800" b="1" dirty="0">
                <a:solidFill>
                  <a:srgbClr val="002060"/>
                </a:solidFill>
                <a:latin typeface="Times New Roman" pitchFamily="18" charset="0"/>
                <a:cs typeface="Times New Roman" pitchFamily="18" charset="0"/>
              </a:rPr>
              <a:t>«Αναβαθμίδες καλλιέργειας: Ένα διαχρονικό εργαλείο βιώσιμης διαχείρισης στο Αιγαίο</a:t>
            </a:r>
            <a:r>
              <a:rPr lang="el-GR" sz="5800" b="1" dirty="0" smtClean="0">
                <a:solidFill>
                  <a:srgbClr val="002060"/>
                </a:solidFill>
                <a:latin typeface="Times New Roman" pitchFamily="18" charset="0"/>
                <a:cs typeface="Times New Roman" pitchFamily="18" charset="0"/>
              </a:rPr>
              <a:t>»</a:t>
            </a:r>
          </a:p>
          <a:p>
            <a:r>
              <a:rPr lang="el-GR" sz="5800" b="1" dirty="0" smtClean="0">
                <a:solidFill>
                  <a:srgbClr val="002060"/>
                </a:solidFill>
                <a:latin typeface="Times New Roman" pitchFamily="18" charset="0"/>
                <a:cs typeface="Times New Roman" pitchFamily="18" charset="0"/>
              </a:rPr>
              <a:t>Ημέρα Περιβάλλοντος 5 Ιουνίου</a:t>
            </a:r>
            <a:endParaRPr lang="el-GR" sz="5800" dirty="0">
              <a:solidFill>
                <a:srgbClr val="002060"/>
              </a:solidFill>
              <a:latin typeface="Times New Roman" pitchFamily="18" charset="0"/>
              <a:cs typeface="Times New Roman" pitchFamily="18" charset="0"/>
            </a:endParaRPr>
          </a:p>
          <a:p>
            <a:endParaRPr lang="el-GR" sz="3000" b="1" dirty="0" smtClean="0">
              <a:solidFill>
                <a:srgbClr val="002060"/>
              </a:solidFill>
              <a:latin typeface="Times New Roman" pitchFamily="18" charset="0"/>
              <a:cs typeface="Times New Roman" pitchFamily="18" charset="0"/>
            </a:endParaRPr>
          </a:p>
          <a:p>
            <a:endParaRPr lang="el-GR" sz="2400" b="1" dirty="0" smtClean="0">
              <a:solidFill>
                <a:srgbClr val="002060"/>
              </a:solidFill>
              <a:latin typeface="Times New Roman" pitchFamily="18" charset="0"/>
              <a:cs typeface="Times New Roman" pitchFamily="18" charset="0"/>
            </a:endParaRPr>
          </a:p>
          <a:p>
            <a:r>
              <a:rPr lang="el-GR" sz="2800" b="1" dirty="0" smtClean="0">
                <a:solidFill>
                  <a:srgbClr val="002060"/>
                </a:solidFill>
                <a:latin typeface="Times New Roman" pitchFamily="18" charset="0"/>
                <a:cs typeface="Times New Roman" pitchFamily="18" charset="0"/>
              </a:rPr>
              <a:t>ΠΕΡΙΒΑΛΛΟΝΤΙΚΟ ΠΡΟΓΡΑΜΜΑ 20</a:t>
            </a:r>
            <a:r>
              <a:rPr lang="en-US" sz="2800" b="1" dirty="0" smtClean="0">
                <a:solidFill>
                  <a:srgbClr val="002060"/>
                </a:solidFill>
                <a:latin typeface="Times New Roman" pitchFamily="18" charset="0"/>
                <a:cs typeface="Times New Roman" pitchFamily="18" charset="0"/>
              </a:rPr>
              <a:t>20</a:t>
            </a:r>
            <a:r>
              <a:rPr lang="el-GR" sz="2800" b="1" dirty="0" smtClean="0">
                <a:solidFill>
                  <a:srgbClr val="002060"/>
                </a:solidFill>
                <a:latin typeface="Times New Roman" pitchFamily="18" charset="0"/>
                <a:cs typeface="Times New Roman" pitchFamily="18" charset="0"/>
              </a:rPr>
              <a:t>-20</a:t>
            </a:r>
            <a:r>
              <a:rPr lang="en-US" sz="2800" b="1" dirty="0" smtClean="0">
                <a:solidFill>
                  <a:srgbClr val="002060"/>
                </a:solidFill>
                <a:latin typeface="Times New Roman" pitchFamily="18" charset="0"/>
                <a:cs typeface="Times New Roman" pitchFamily="18" charset="0"/>
              </a:rPr>
              <a:t>21</a:t>
            </a:r>
            <a:endParaRPr lang="el-GR" sz="2800" b="1" dirty="0">
              <a:solidFill>
                <a:srgbClr val="002060"/>
              </a:solidFill>
              <a:latin typeface="Times New Roman" pitchFamily="18" charset="0"/>
              <a:cs typeface="Times New Roman" pitchFamily="18" charset="0"/>
            </a:endParaRPr>
          </a:p>
        </p:txBody>
      </p:sp>
      <p:sp>
        <p:nvSpPr>
          <p:cNvPr id="2" name="1 - Τίτλος"/>
          <p:cNvSpPr>
            <a:spLocks noGrp="1"/>
          </p:cNvSpPr>
          <p:nvPr>
            <p:ph type="ctrTitle"/>
          </p:nvPr>
        </p:nvSpPr>
        <p:spPr>
          <a:xfrm>
            <a:off x="179512" y="188640"/>
            <a:ext cx="8665840" cy="1008112"/>
          </a:xfrm>
        </p:spPr>
        <p:txBody>
          <a:bodyPr>
            <a:normAutofit/>
          </a:bodyPr>
          <a:lstStyle/>
          <a:p>
            <a:r>
              <a:rPr lang="el-GR" sz="5400" b="1" dirty="0" smtClean="0">
                <a:solidFill>
                  <a:srgbClr val="002060"/>
                </a:solidFill>
                <a:latin typeface="Times New Roman" pitchFamily="18" charset="0"/>
                <a:cs typeface="Times New Roman" pitchFamily="18" charset="0"/>
              </a:rPr>
              <a:t>ΑΝΑΒΑΘΜΙΔΕΣ </a:t>
            </a:r>
            <a:endParaRPr lang="el-GR" sz="5400" b="1" dirty="0">
              <a:solidFill>
                <a:srgbClr val="002060"/>
              </a:solidFill>
              <a:latin typeface="Times New Roman" pitchFamily="18" charset="0"/>
              <a:cs typeface="Times New Roman" pitchFamily="18" charset="0"/>
            </a:endParaRPr>
          </a:p>
        </p:txBody>
      </p:sp>
      <p:sp>
        <p:nvSpPr>
          <p:cNvPr id="4" name="3 - Θέση αριθμού διαφάνειας"/>
          <p:cNvSpPr>
            <a:spLocks noGrp="1"/>
          </p:cNvSpPr>
          <p:nvPr>
            <p:ph type="sldNum" sz="quarter" idx="11"/>
          </p:nvPr>
        </p:nvSpPr>
        <p:spPr/>
        <p:txBody>
          <a:bodyPr/>
          <a:lstStyle/>
          <a:p>
            <a:fld id="{3DDCF12C-7B23-436F-861A-B647A3B6B143}" type="slidenum">
              <a:rPr lang="el-GR" smtClean="0">
                <a:solidFill>
                  <a:srgbClr val="002060"/>
                </a:solidFill>
              </a:rPr>
              <a:pPr/>
              <a:t>1</a:t>
            </a:fld>
            <a:endParaRPr lang="el-GR" dirty="0">
              <a:solidFill>
                <a:srgbClr val="002060"/>
              </a:solidFill>
            </a:endParaRPr>
          </a:p>
        </p:txBody>
      </p:sp>
      <p:pic>
        <p:nvPicPr>
          <p:cNvPr id="6" name="4 - Θέση περιεχομένου" descr="20210424_172505.jpg"/>
          <p:cNvPicPr>
            <a:picLocks noChangeAspect="1"/>
          </p:cNvPicPr>
          <p:nvPr/>
        </p:nvPicPr>
        <p:blipFill>
          <a:blip r:embed="rId2" cstate="print"/>
          <a:stretch>
            <a:fillRect/>
          </a:stretch>
        </p:blipFill>
        <p:spPr>
          <a:xfrm>
            <a:off x="2195736" y="1412776"/>
            <a:ext cx="4464497" cy="2790311"/>
          </a:xfrm>
          <a:prstGeom prst="rect">
            <a:avLst/>
          </a:prstGeom>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395536" y="1916832"/>
            <a:ext cx="8229600" cy="4107160"/>
          </a:xfrm>
        </p:spPr>
        <p:txBody>
          <a:bodyPr/>
          <a:lstStyle/>
          <a:p>
            <a:r>
              <a:rPr lang="el-GR" dirty="0" smtClean="0">
                <a:solidFill>
                  <a:srgbClr val="002060"/>
                </a:solidFill>
                <a:latin typeface="Times New Roman" pitchFamily="18" charset="0"/>
                <a:cs typeface="Times New Roman" pitchFamily="18" charset="0"/>
              </a:rPr>
              <a:t>Παρουσιάζουν Περιβαλλοντικό Πρόγραμμα με θέμα την προώθηση καλών περιβαλλοντικών πρακτικών με  βιωματικές μεθόδους, μέσω της επιστήμης, της τέχνης και του παιχνιδιού.</a:t>
            </a:r>
          </a:p>
          <a:p>
            <a:endParaRPr lang="el-GR" dirty="0"/>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2</a:t>
            </a:fld>
            <a:endParaRPr lang="el-GR"/>
          </a:p>
        </p:txBody>
      </p:sp>
      <p:sp>
        <p:nvSpPr>
          <p:cNvPr id="4" name="3 - Τίτλος"/>
          <p:cNvSpPr>
            <a:spLocks noGrp="1"/>
          </p:cNvSpPr>
          <p:nvPr>
            <p:ph type="title"/>
          </p:nvPr>
        </p:nvSpPr>
        <p:spPr>
          <a:xfrm>
            <a:off x="457200" y="152400"/>
            <a:ext cx="8229600" cy="1836440"/>
          </a:xfrm>
        </p:spPr>
        <p:txBody>
          <a:bodyPr>
            <a:normAutofit fontScale="90000"/>
          </a:bodyPr>
          <a:lstStyle/>
          <a:p>
            <a:pPr algn="ctr"/>
            <a:r>
              <a:rPr lang="el-GR" sz="4400" b="1" dirty="0" smtClean="0">
                <a:solidFill>
                  <a:srgbClr val="002060"/>
                </a:solidFill>
                <a:latin typeface="Times New Roman" pitchFamily="18" charset="0"/>
                <a:cs typeface="Times New Roman" pitchFamily="18" charset="0"/>
              </a:rPr>
              <a:t>ΟΙ ΜΑΘΗΤΕΣ/ΤΡΙΕΣ  ΤΗΣ  Α΄ ΤΑΞΗΣ ΤΟΥ 2ου ΓΥΜΝΑΣΙΟΥ  ΛΕΡΟΥ</a:t>
            </a:r>
            <a:endParaRPr lang="el-GR" b="1" dirty="0"/>
          </a:p>
        </p:txBody>
      </p:sp>
      <p:pic>
        <p:nvPicPr>
          <p:cNvPr id="5" name="Picture 2" descr="C:\Users\PATMOS\Desktop\2ο γυμν.jpg"/>
          <p:cNvPicPr>
            <a:picLocks noChangeAspect="1" noChangeArrowheads="1"/>
          </p:cNvPicPr>
          <p:nvPr/>
        </p:nvPicPr>
        <p:blipFill>
          <a:blip r:embed="rId2" cstate="print"/>
          <a:stretch>
            <a:fillRect/>
          </a:stretch>
        </p:blipFill>
        <p:spPr bwMode="auto">
          <a:xfrm>
            <a:off x="2867812" y="3320988"/>
            <a:ext cx="4368484" cy="327636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fontScale="92500" lnSpcReduction="20000"/>
          </a:bodyPr>
          <a:lstStyle/>
          <a:p>
            <a:r>
              <a:rPr lang="el-GR" dirty="0" smtClean="0">
                <a:solidFill>
                  <a:srgbClr val="002060"/>
                </a:solidFill>
                <a:latin typeface="Times New Roman" pitchFamily="18" charset="0"/>
                <a:cs typeface="Times New Roman" pitchFamily="18" charset="0"/>
              </a:rPr>
              <a:t>Στη σχολική δραστηριότητα της Περιβαλλοντικής Εκπαίδευσης (ΠΕ), οι όροι της παραδοσιακής δασκαλοκεντρικής εκπαίδευσης, οι οποίοι συνοψίζονται στο </a:t>
            </a:r>
            <a:r>
              <a:rPr lang="el-GR" i="1" dirty="0" smtClean="0">
                <a:solidFill>
                  <a:srgbClr val="002060"/>
                </a:solidFill>
                <a:latin typeface="Times New Roman" pitchFamily="18" charset="0"/>
                <a:cs typeface="Times New Roman" pitchFamily="18" charset="0"/>
              </a:rPr>
              <a:t>«μαθαίνω και δέχομαι»</a:t>
            </a:r>
            <a:r>
              <a:rPr lang="el-GR" dirty="0" smtClean="0">
                <a:solidFill>
                  <a:srgbClr val="002060"/>
                </a:solidFill>
                <a:latin typeface="Times New Roman" pitchFamily="18" charset="0"/>
                <a:cs typeface="Times New Roman" pitchFamily="18" charset="0"/>
              </a:rPr>
              <a:t> ανατρέπονται και αντικαθίστανται με το </a:t>
            </a:r>
            <a:r>
              <a:rPr lang="el-GR" i="1" dirty="0" smtClean="0">
                <a:solidFill>
                  <a:srgbClr val="002060"/>
                </a:solidFill>
                <a:latin typeface="Times New Roman" pitchFamily="18" charset="0"/>
                <a:cs typeface="Times New Roman" pitchFamily="18" charset="0"/>
              </a:rPr>
              <a:t>«κατανοώ για να δράσω</a:t>
            </a:r>
            <a:r>
              <a:rPr lang="el-GR" dirty="0" smtClean="0">
                <a:solidFill>
                  <a:srgbClr val="002060"/>
                </a:solidFill>
                <a:latin typeface="Times New Roman" pitchFamily="18" charset="0"/>
                <a:cs typeface="Times New Roman" pitchFamily="18" charset="0"/>
              </a:rPr>
              <a:t>» (</a:t>
            </a:r>
            <a:r>
              <a:rPr lang="en-US" dirty="0" smtClean="0">
                <a:solidFill>
                  <a:srgbClr val="002060"/>
                </a:solidFill>
                <a:latin typeface="Times New Roman" pitchFamily="18" charset="0"/>
                <a:cs typeface="Times New Roman" pitchFamily="18" charset="0"/>
              </a:rPr>
              <a:t>Giordan</a:t>
            </a:r>
            <a:r>
              <a:rPr lang="el-GR" dirty="0" smtClean="0">
                <a:solidFill>
                  <a:srgbClr val="002060"/>
                </a:solidFill>
                <a:latin typeface="Times New Roman" pitchFamily="18" charset="0"/>
                <a:cs typeface="Times New Roman" pitchFamily="18" charset="0"/>
              </a:rPr>
              <a:t> &amp; </a:t>
            </a:r>
            <a:r>
              <a:rPr lang="en-US" dirty="0" smtClean="0">
                <a:solidFill>
                  <a:srgbClr val="002060"/>
                </a:solidFill>
                <a:latin typeface="Times New Roman" pitchFamily="18" charset="0"/>
                <a:cs typeface="Times New Roman" pitchFamily="18" charset="0"/>
              </a:rPr>
              <a:t>Souchon</a:t>
            </a:r>
            <a:r>
              <a:rPr lang="el-GR" dirty="0" smtClean="0">
                <a:solidFill>
                  <a:srgbClr val="002060"/>
                </a:solidFill>
                <a:latin typeface="Times New Roman" pitchFamily="18" charset="0"/>
                <a:cs typeface="Times New Roman" pitchFamily="18" charset="0"/>
              </a:rPr>
              <a:t> 1991). </a:t>
            </a:r>
          </a:p>
          <a:p>
            <a:r>
              <a:rPr lang="el-GR" dirty="0" smtClean="0">
                <a:solidFill>
                  <a:srgbClr val="002060"/>
                </a:solidFill>
                <a:latin typeface="Times New Roman" pitchFamily="18" charset="0"/>
                <a:cs typeface="Times New Roman" pitchFamily="18" charset="0"/>
              </a:rPr>
              <a:t>Οι δύο παραπάνω κατηγορίες στόχων σκιαγραφούν το προφίλ του περιβαλλοντικά υπεύθυνου πολίτη, ως </a:t>
            </a:r>
            <a:r>
              <a:rPr lang="el-GR" i="1" dirty="0" smtClean="0">
                <a:solidFill>
                  <a:srgbClr val="002060"/>
                </a:solidFill>
                <a:latin typeface="Times New Roman" pitchFamily="18" charset="0"/>
                <a:cs typeface="Times New Roman" pitchFamily="18" charset="0"/>
              </a:rPr>
              <a:t>«πολίτη με οικολογική παιδεία και οικολογική συνείδηση, υπεύθυνο και ενεργό στο κοινωνικό πεδίο»</a:t>
            </a:r>
            <a:r>
              <a:rPr lang="el-GR" dirty="0" smtClean="0">
                <a:solidFill>
                  <a:srgbClr val="002060"/>
                </a:solidFill>
                <a:latin typeface="Times New Roman" pitchFamily="18" charset="0"/>
                <a:cs typeface="Times New Roman" pitchFamily="18" charset="0"/>
              </a:rPr>
              <a:t> (Φλογαΐτη 2006). </a:t>
            </a:r>
          </a:p>
          <a:p>
            <a:r>
              <a:rPr lang="el-GR" dirty="0" smtClean="0">
                <a:solidFill>
                  <a:srgbClr val="002060"/>
                </a:solidFill>
                <a:latin typeface="Times New Roman" pitchFamily="18" charset="0"/>
                <a:cs typeface="Times New Roman" pitchFamily="18" charset="0"/>
              </a:rPr>
              <a:t>Οι μαθητές/τριες είναι οι πολίτες του μέλλοντος (Wargo &amp; Chisam 2017), οι οποίοι αργότερα θα κληθούν να λάβουν αποφάσεις και να δράσουν αποτελεσματικά στην κατεύθυνση της επίλυσης των περιβαλλοντικών προβλημάτων σε γενικό και τοπικό επίπεδο (Φλογαΐτη 2006). </a:t>
            </a:r>
            <a:endParaRPr lang="el-GR" dirty="0">
              <a:solidFill>
                <a:srgbClr val="002060"/>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3</a:t>
            </a:fld>
            <a:endParaRPr lang="el-GR"/>
          </a:p>
        </p:txBody>
      </p:sp>
      <p:sp>
        <p:nvSpPr>
          <p:cNvPr id="4" name="3 - Τίτλος"/>
          <p:cNvSpPr>
            <a:spLocks noGrp="1"/>
          </p:cNvSpPr>
          <p:nvPr>
            <p:ph type="title"/>
          </p:nvPr>
        </p:nvSpPr>
        <p:spPr/>
        <p:txBody>
          <a:bodyPr>
            <a:normAutofit/>
          </a:bodyPr>
          <a:lstStyle/>
          <a:p>
            <a:pPr algn="ctr"/>
            <a:r>
              <a:rPr lang="el-GR" sz="4000" b="1" dirty="0" smtClean="0">
                <a:solidFill>
                  <a:srgbClr val="002060"/>
                </a:solidFill>
                <a:latin typeface="Times New Roman" pitchFamily="18" charset="0"/>
                <a:cs typeface="Times New Roman" pitchFamily="18" charset="0"/>
              </a:rPr>
              <a:t>«ΚΑΤΑΝΟΩ ΓΙΑ ΝΑ ΔΡΑΣΩ»</a:t>
            </a:r>
            <a:endParaRPr lang="el-GR" sz="4000" b="1" dirty="0">
              <a:solidFill>
                <a:srgbClr val="002060"/>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fontScale="92500" lnSpcReduction="10000"/>
          </a:bodyPr>
          <a:lstStyle/>
          <a:p>
            <a:r>
              <a:rPr lang="el-GR" dirty="0" smtClean="0">
                <a:solidFill>
                  <a:srgbClr val="002060"/>
                </a:solidFill>
                <a:latin typeface="Times New Roman" pitchFamily="18" charset="0"/>
                <a:cs typeface="Times New Roman" pitchFamily="18" charset="0"/>
              </a:rPr>
              <a:t>Η σχολική δραστηριότητα της Περιβαλλοντικής Εκπαίδευσης (ΠΕ) διαθέτει πολυδύναμη φύση, καθώς στηρίζεται σε ευρύ φάσμα επιστημονικών κλάδων, δρώντας ενοποιητικά μεταξύ τους (Φλογαΐτη ό.π.) και αμβλύνοντας τον ισχυρό διαχωρισμό μεταξύ θετικών και θεωρητικών επιστημών. </a:t>
            </a:r>
          </a:p>
          <a:p>
            <a:r>
              <a:rPr lang="el-GR" dirty="0" smtClean="0">
                <a:solidFill>
                  <a:srgbClr val="002060"/>
                </a:solidFill>
                <a:latin typeface="Times New Roman" pitchFamily="18" charset="0"/>
                <a:cs typeface="Times New Roman" pitchFamily="18" charset="0"/>
              </a:rPr>
              <a:t>Σήμερα, η ΠΕ καλείται με την αξιοποίηση του κατάλληλου εκπαιδευτικού υλικού να μετατρέψει τη συσσωρευμένη θεωρία σε πράξη με κατάλληλες τεχνικές βιωματικής μάθησης, όπως παραγωγή και χρήση οπτικοακουστικών μέσων, βιωματικές αναπαραστάσεις και παιχνίδια</a:t>
            </a:r>
            <a:r>
              <a:rPr lang="en-US" dirty="0" smtClean="0">
                <a:solidFill>
                  <a:srgbClr val="002060"/>
                </a:solidFill>
                <a:latin typeface="Times New Roman" pitchFamily="18" charset="0"/>
                <a:cs typeface="Times New Roman" pitchFamily="18" charset="0"/>
              </a:rPr>
              <a:t> (</a:t>
            </a:r>
            <a:r>
              <a:rPr lang="el-GR" dirty="0" smtClean="0">
                <a:solidFill>
                  <a:srgbClr val="002060"/>
                </a:solidFill>
                <a:latin typeface="Times New Roman" pitchFamily="18" charset="0"/>
                <a:cs typeface="Times New Roman" pitchFamily="18" charset="0"/>
              </a:rPr>
              <a:t>ρόλων, προσομοίωσης) τεχνικές λόγου, θεατρικό παιχνίδι και εικαστικές δραστηριότητες, όπως ζωγραφική, χειροτεχνία, μακέτα (Τριλίβα &amp; Αναγνωστοπούλου 2008, Παπαβασιλείου 2011). </a:t>
            </a:r>
          </a:p>
          <a:p>
            <a:endParaRPr lang="el-GR" dirty="0"/>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4</a:t>
            </a:fld>
            <a:endParaRPr lang="el-GR"/>
          </a:p>
        </p:txBody>
      </p:sp>
      <p:sp>
        <p:nvSpPr>
          <p:cNvPr id="4" name="3 - Τίτλος"/>
          <p:cNvSpPr>
            <a:spLocks noGrp="1"/>
          </p:cNvSpPr>
          <p:nvPr>
            <p:ph type="title"/>
          </p:nvPr>
        </p:nvSpPr>
        <p:spPr/>
        <p:txBody>
          <a:bodyPr/>
          <a:lstStyle/>
          <a:p>
            <a:pPr algn="ctr"/>
            <a:r>
              <a:rPr lang="el-GR" sz="4000" b="1" dirty="0" smtClean="0">
                <a:solidFill>
                  <a:srgbClr val="002060"/>
                </a:solidFill>
                <a:latin typeface="Times New Roman" pitchFamily="18" charset="0"/>
                <a:cs typeface="Times New Roman" pitchFamily="18" charset="0"/>
              </a:rPr>
              <a:t>ΒΙΩΜΑΤΙΚΗ ΜΑΘΗΣΗ ΣΤΗΝ Π.Ε</a:t>
            </a:r>
            <a:r>
              <a:rPr lang="el-GR" dirty="0" smtClean="0">
                <a:solidFill>
                  <a:srgbClr val="002060"/>
                </a:solidFill>
                <a:latin typeface="Times New Roman" pitchFamily="18" charset="0"/>
                <a:cs typeface="Times New Roman" pitchFamily="18" charset="0"/>
              </a:rPr>
              <a:t>.</a:t>
            </a:r>
            <a:endParaRPr lang="el-GR" dirty="0">
              <a:solidFill>
                <a:srgbClr val="00206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fontScale="92500" lnSpcReduction="20000"/>
          </a:bodyPr>
          <a:lstStyle/>
          <a:p>
            <a:r>
              <a:rPr lang="el-GR" dirty="0" smtClean="0">
                <a:solidFill>
                  <a:srgbClr val="002060"/>
                </a:solidFill>
                <a:latin typeface="Times New Roman" pitchFamily="18" charset="0"/>
                <a:cs typeface="Times New Roman" pitchFamily="18" charset="0"/>
              </a:rPr>
              <a:t>Απόκτηση γνώσεων για  τις αναβαθμίδες καλλιέργειας ως εργαλείο βιώσιμης διαχείρισης στο </a:t>
            </a:r>
            <a:r>
              <a:rPr lang="el-GR" dirty="0" smtClean="0">
                <a:solidFill>
                  <a:srgbClr val="002060"/>
                </a:solidFill>
                <a:latin typeface="Times New Roman" pitchFamily="18" charset="0"/>
                <a:cs typeface="Times New Roman" pitchFamily="18" charset="0"/>
              </a:rPr>
              <a:t>Αιγαίο και συγκεκριμένα στη Λέρο.</a:t>
            </a:r>
            <a:endParaRPr lang="el-GR" dirty="0" smtClean="0">
              <a:solidFill>
                <a:srgbClr val="002060"/>
              </a:solidFill>
              <a:latin typeface="Times New Roman" pitchFamily="18" charset="0"/>
              <a:cs typeface="Times New Roman" pitchFamily="18" charset="0"/>
            </a:endParaRPr>
          </a:p>
          <a:p>
            <a:r>
              <a:rPr lang="el-GR" dirty="0" smtClean="0">
                <a:solidFill>
                  <a:srgbClr val="002060"/>
                </a:solidFill>
                <a:latin typeface="Times New Roman" pitchFamily="18" charset="0"/>
                <a:cs typeface="Times New Roman" pitchFamily="18" charset="0"/>
              </a:rPr>
              <a:t>Καλλιέργεια θετικών στάσεων, αντιλήψεων και συμπεριφορών  για τις αναβαθμίδες καλλιέργειας.</a:t>
            </a:r>
          </a:p>
          <a:p>
            <a:r>
              <a:rPr lang="el-GR" dirty="0" smtClean="0">
                <a:solidFill>
                  <a:srgbClr val="002060"/>
                </a:solidFill>
                <a:latin typeface="Times New Roman" pitchFamily="18" charset="0"/>
                <a:cs typeface="Times New Roman" pitchFamily="18" charset="0"/>
              </a:rPr>
              <a:t>Ευαισθητοποίηση των μαθητών/</a:t>
            </a:r>
            <a:r>
              <a:rPr lang="el-GR" dirty="0" err="1" smtClean="0">
                <a:solidFill>
                  <a:srgbClr val="002060"/>
                </a:solidFill>
                <a:latin typeface="Times New Roman" pitchFamily="18" charset="0"/>
                <a:cs typeface="Times New Roman" pitchFamily="18" charset="0"/>
              </a:rPr>
              <a:t>τριων </a:t>
            </a:r>
            <a:r>
              <a:rPr lang="el-GR" dirty="0" smtClean="0">
                <a:solidFill>
                  <a:srgbClr val="002060"/>
                </a:solidFill>
                <a:latin typeface="Times New Roman" pitchFamily="18" charset="0"/>
                <a:cs typeface="Times New Roman" pitchFamily="18" charset="0"/>
              </a:rPr>
              <a:t>σε περιβαλλοντικά ζητήματα, όπως: </a:t>
            </a:r>
          </a:p>
          <a:p>
            <a:r>
              <a:rPr lang="el-GR" dirty="0" smtClean="0">
                <a:solidFill>
                  <a:srgbClr val="002060"/>
                </a:solidFill>
                <a:latin typeface="Times New Roman" pitchFamily="18" charset="0"/>
                <a:cs typeface="Times New Roman" pitchFamily="18" charset="0"/>
              </a:rPr>
              <a:t>α) Σύνδεση των αναβαθμίδων καλλιέργειας με τη βιώσιμη διαχείριση του περιβάλλοντος.</a:t>
            </a:r>
          </a:p>
          <a:p>
            <a:r>
              <a:rPr lang="el-GR" dirty="0" smtClean="0">
                <a:solidFill>
                  <a:srgbClr val="002060"/>
                </a:solidFill>
                <a:latin typeface="Times New Roman" pitchFamily="18" charset="0"/>
                <a:cs typeface="Times New Roman" pitchFamily="18" charset="0"/>
              </a:rPr>
              <a:t> β) Ανάδειξη της αξίας, διάσωσης, χρήσης και ανάδειξης των αναβαθμίδων καλλιέργειας .</a:t>
            </a:r>
          </a:p>
          <a:p>
            <a:r>
              <a:rPr lang="el-GR" dirty="0" smtClean="0">
                <a:solidFill>
                  <a:srgbClr val="002060"/>
                </a:solidFill>
                <a:latin typeface="Times New Roman" pitchFamily="18" charset="0"/>
                <a:cs typeface="Times New Roman" pitchFamily="18" charset="0"/>
              </a:rPr>
              <a:t>γ) Ευαισθητοποίηση στην αναγκαιότητα προστασίας του τοπικού φυσικού περιβάλλοντος.</a:t>
            </a:r>
            <a:endParaRPr lang="el-GR" dirty="0">
              <a:solidFill>
                <a:srgbClr val="002060"/>
              </a:solidFill>
              <a:latin typeface="Times New Roman" pitchFamily="18" charset="0"/>
              <a:cs typeface="Times New Roman" pitchFamily="18" charset="0"/>
            </a:endParaRPr>
          </a:p>
        </p:txBody>
      </p:sp>
      <p:sp>
        <p:nvSpPr>
          <p:cNvPr id="3" name="2 - Τίτλος"/>
          <p:cNvSpPr>
            <a:spLocks noGrp="1"/>
          </p:cNvSpPr>
          <p:nvPr>
            <p:ph type="title"/>
          </p:nvPr>
        </p:nvSpPr>
        <p:spPr/>
        <p:txBody>
          <a:bodyPr/>
          <a:lstStyle/>
          <a:p>
            <a:pPr algn="ctr"/>
            <a:r>
              <a:rPr lang="el-GR" b="1" dirty="0" smtClean="0">
                <a:solidFill>
                  <a:srgbClr val="002060"/>
                </a:solidFill>
                <a:latin typeface="Times New Roman" pitchFamily="18" charset="0"/>
                <a:cs typeface="Times New Roman" pitchFamily="18" charset="0"/>
              </a:rPr>
              <a:t>ΓΝΩΣΤΙΚΟΙ ΣΤΟΧΟΙ  ΠΠΕ</a:t>
            </a:r>
            <a:endParaRPr lang="el-GR" b="1" dirty="0">
              <a:solidFill>
                <a:srgbClr val="002060"/>
              </a:solidFill>
              <a:latin typeface="Times New Roman" pitchFamily="18" charset="0"/>
              <a:cs typeface="Times New Roman" pitchFamily="18" charset="0"/>
            </a:endParaRPr>
          </a:p>
        </p:txBody>
      </p:sp>
      <p:sp>
        <p:nvSpPr>
          <p:cNvPr id="4" name="3 - Θέση αριθμού διαφάνειας"/>
          <p:cNvSpPr>
            <a:spLocks noGrp="1"/>
          </p:cNvSpPr>
          <p:nvPr>
            <p:ph type="sldNum" sz="quarter" idx="15"/>
          </p:nvPr>
        </p:nvSpPr>
        <p:spPr/>
        <p:txBody>
          <a:bodyPr/>
          <a:lstStyle/>
          <a:p>
            <a:fld id="{46B166D5-8176-4AB8-BDE5-554511D16336}" type="slidenum">
              <a:rPr lang="el-GR" smtClean="0"/>
              <a:pPr/>
              <a:t>5</a:t>
            </a:fld>
            <a:endParaRPr lang="el-G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1524000"/>
            <a:ext cx="8229600" cy="5001344"/>
          </a:xfrm>
        </p:spPr>
        <p:txBody>
          <a:bodyPr>
            <a:normAutofit fontScale="92500" lnSpcReduction="20000"/>
          </a:bodyPr>
          <a:lstStyle/>
          <a:p>
            <a:r>
              <a:rPr lang="el-GR" dirty="0" smtClean="0">
                <a:solidFill>
                  <a:srgbClr val="F3FAEC"/>
                </a:solidFill>
                <a:latin typeface="Times New Roman" pitchFamily="18" charset="0"/>
                <a:cs typeface="Times New Roman" pitchFamily="18" charset="0"/>
              </a:rPr>
              <a:t> </a:t>
            </a:r>
            <a:r>
              <a:rPr lang="el-GR" dirty="0" smtClean="0">
                <a:solidFill>
                  <a:srgbClr val="002060"/>
                </a:solidFill>
                <a:latin typeface="Times New Roman" pitchFamily="18" charset="0"/>
                <a:cs typeface="Times New Roman" pitchFamily="18" charset="0"/>
              </a:rPr>
              <a:t>Αναζήτηση έγκυρων πληροφοριών για τις αναβαθμίδες,</a:t>
            </a:r>
          </a:p>
          <a:p>
            <a:r>
              <a:rPr lang="el-GR" dirty="0" smtClean="0">
                <a:solidFill>
                  <a:srgbClr val="002060"/>
                </a:solidFill>
                <a:latin typeface="Times New Roman" pitchFamily="18" charset="0"/>
                <a:cs typeface="Times New Roman" pitchFamily="18" charset="0"/>
              </a:rPr>
              <a:t> Παίξιμο εκπαιδευτικών παιχνιδιών προσομοίωσης (ψηφιακού παιχνιδιού,  ψηφιακών κουίζ, επιτραπέζιου παιχνιδιού).</a:t>
            </a:r>
          </a:p>
          <a:p>
            <a:r>
              <a:rPr lang="el-GR" dirty="0" smtClean="0">
                <a:solidFill>
                  <a:srgbClr val="002060"/>
                </a:solidFill>
                <a:latin typeface="Times New Roman" pitchFamily="18" charset="0"/>
                <a:cs typeface="Times New Roman" pitchFamily="18" charset="0"/>
              </a:rPr>
              <a:t>Κατασκευή τρισδιάστατου ομοιώματος  πλαγιάς αναβαθμιδωμένου τοπίου (μακέτας ) με καλλιέργειες.</a:t>
            </a:r>
          </a:p>
          <a:p>
            <a:r>
              <a:rPr lang="el-GR" dirty="0" smtClean="0">
                <a:solidFill>
                  <a:srgbClr val="002060"/>
                </a:solidFill>
                <a:latin typeface="Times New Roman" pitchFamily="18" charset="0"/>
                <a:cs typeface="Times New Roman" pitchFamily="18" charset="0"/>
              </a:rPr>
              <a:t> Βιωματικές/εικαστικές δραστηριότητες.</a:t>
            </a:r>
          </a:p>
          <a:p>
            <a:r>
              <a:rPr lang="el-GR" dirty="0" smtClean="0">
                <a:solidFill>
                  <a:srgbClr val="002060"/>
                </a:solidFill>
                <a:latin typeface="Times New Roman" pitchFamily="18" charset="0"/>
                <a:cs typeface="Times New Roman" pitchFamily="18" charset="0"/>
              </a:rPr>
              <a:t>Συμμετοχή σε  Πανελλήνιο Διαγωνισμό Ζωγραφικής για τις αναβαθμίδες.</a:t>
            </a:r>
          </a:p>
          <a:p>
            <a:r>
              <a:rPr lang="el-GR" dirty="0" smtClean="0">
                <a:solidFill>
                  <a:srgbClr val="002060"/>
                </a:solidFill>
                <a:latin typeface="Times New Roman" pitchFamily="18" charset="0"/>
                <a:cs typeface="Times New Roman" pitchFamily="18" charset="0"/>
              </a:rPr>
              <a:t>Ψηφιακή έκθεση ζωγραφικής έργων των μαθητών/τριών με θέμα τις αναβαθμίδες καλλιέργειας.</a:t>
            </a:r>
          </a:p>
          <a:p>
            <a:r>
              <a:rPr lang="el-GR" dirty="0" smtClean="0">
                <a:solidFill>
                  <a:srgbClr val="002060"/>
                </a:solidFill>
                <a:latin typeface="Times New Roman" pitchFamily="18" charset="0"/>
                <a:cs typeface="Times New Roman" pitchFamily="18" charset="0"/>
              </a:rPr>
              <a:t>Ψηφιακή έκθεση φωτογραφίας μαθητών/τριών με θέμα τις αναβαθμίδες καλλιέργειας .</a:t>
            </a:r>
            <a:endParaRPr lang="en-US" dirty="0" smtClean="0">
              <a:solidFill>
                <a:srgbClr val="002060"/>
              </a:solidFill>
              <a:latin typeface="Times New Roman" pitchFamily="18" charset="0"/>
              <a:cs typeface="Times New Roman" pitchFamily="18" charset="0"/>
            </a:endParaRPr>
          </a:p>
          <a:p>
            <a:r>
              <a:rPr lang="el-GR" dirty="0" smtClean="0">
                <a:solidFill>
                  <a:srgbClr val="002060"/>
                </a:solidFill>
                <a:latin typeface="Times New Roman" pitchFamily="18" charset="0"/>
                <a:cs typeface="Times New Roman" pitchFamily="18" charset="0"/>
              </a:rPr>
              <a:t>Παρουσίαση του Προγράμματος στους /τις μαθητές/τριες του Σχολείου.</a:t>
            </a:r>
          </a:p>
          <a:p>
            <a:endParaRPr lang="el-GR" dirty="0">
              <a:solidFill>
                <a:srgbClr val="002060"/>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6</a:t>
            </a:fld>
            <a:endParaRPr lang="el-GR"/>
          </a:p>
        </p:txBody>
      </p:sp>
      <p:sp>
        <p:nvSpPr>
          <p:cNvPr id="4" name="3 - Τίτλος"/>
          <p:cNvSpPr>
            <a:spLocks noGrp="1"/>
          </p:cNvSpPr>
          <p:nvPr>
            <p:ph type="title"/>
          </p:nvPr>
        </p:nvSpPr>
        <p:spPr>
          <a:xfrm>
            <a:off x="457200" y="152400"/>
            <a:ext cx="8229600" cy="972344"/>
          </a:xfrm>
        </p:spPr>
        <p:txBody>
          <a:bodyPr/>
          <a:lstStyle/>
          <a:p>
            <a:pPr algn="ctr"/>
            <a:r>
              <a:rPr lang="el-GR" b="1" dirty="0" smtClean="0">
                <a:solidFill>
                  <a:srgbClr val="002060"/>
                </a:solidFill>
                <a:latin typeface="Times New Roman" pitchFamily="18" charset="0"/>
                <a:cs typeface="Times New Roman" pitchFamily="18" charset="0"/>
              </a:rPr>
              <a:t>ΜΕΘΟΔΟΛΟΓΙΑ</a:t>
            </a:r>
            <a:endParaRPr lang="el-GR" b="1" dirty="0">
              <a:solidFill>
                <a:srgbClr val="002060"/>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1556792"/>
            <a:ext cx="8229600" cy="5301208"/>
          </a:xfrm>
        </p:spPr>
        <p:txBody>
          <a:bodyPr>
            <a:normAutofit lnSpcReduction="10000"/>
          </a:bodyPr>
          <a:lstStyle/>
          <a:p>
            <a:r>
              <a:rPr lang="el-GR" dirty="0" smtClean="0">
                <a:solidFill>
                  <a:srgbClr val="F3FAEC"/>
                </a:solidFill>
                <a:latin typeface="Times New Roman" pitchFamily="18" charset="0"/>
                <a:cs typeface="Times New Roman" pitchFamily="18" charset="0"/>
              </a:rPr>
              <a:t> </a:t>
            </a:r>
            <a:r>
              <a:rPr lang="el-GR" sz="2400" dirty="0" smtClean="0">
                <a:solidFill>
                  <a:srgbClr val="002060"/>
                </a:solidFill>
                <a:latin typeface="Times New Roman" pitchFamily="18" charset="0"/>
                <a:cs typeface="Times New Roman" pitchFamily="18" charset="0"/>
              </a:rPr>
              <a:t>Εκπαιδευτικό ηλεκτρονικό κουίζ, διάρκειας μίας διδακτικής ώρας, εμπνευσμένο από το ομότιτλο τηλεοπτικό παιχνίδι, κατάλληλο και για βιωματική δραστηριότητα μέσω τηλεκπαίδευσης.</a:t>
            </a:r>
          </a:p>
          <a:p>
            <a:r>
              <a:rPr lang="el-GR" sz="2400" dirty="0" smtClean="0">
                <a:solidFill>
                  <a:srgbClr val="002060"/>
                </a:solidFill>
                <a:latin typeface="Times New Roman" pitchFamily="18" charset="0"/>
                <a:cs typeface="Times New Roman" pitchFamily="18" charset="0"/>
              </a:rPr>
              <a:t>Οπτικοακουστική παρουσίαση στην εφαρμογή  </a:t>
            </a:r>
            <a:r>
              <a:rPr lang="en-US" sz="2400" dirty="0" smtClean="0">
                <a:solidFill>
                  <a:srgbClr val="002060"/>
                </a:solidFill>
                <a:latin typeface="Times New Roman" pitchFamily="18" charset="0"/>
                <a:cs typeface="Times New Roman" pitchFamily="18" charset="0"/>
              </a:rPr>
              <a:t>Powerpoint</a:t>
            </a:r>
            <a:r>
              <a:rPr lang="el-GR" sz="2400" dirty="0" smtClean="0">
                <a:solidFill>
                  <a:srgbClr val="002060"/>
                </a:solidFill>
                <a:latin typeface="Times New Roman" pitchFamily="18" charset="0"/>
                <a:cs typeface="Times New Roman" pitchFamily="18" charset="0"/>
              </a:rPr>
              <a:t>  (</a:t>
            </a:r>
            <a:r>
              <a:rPr lang="en-US" sz="2400" dirty="0" err="1" smtClean="0">
                <a:solidFill>
                  <a:srgbClr val="002060"/>
                </a:solidFill>
                <a:latin typeface="Times New Roman" pitchFamily="18" charset="0"/>
                <a:cs typeface="Times New Roman" pitchFamily="18" charset="0"/>
              </a:rPr>
              <a:t>ppt</a:t>
            </a:r>
            <a:r>
              <a:rPr lang="el-GR" sz="2400" dirty="0" smtClean="0">
                <a:solidFill>
                  <a:srgbClr val="002060"/>
                </a:solidFill>
                <a:latin typeface="Times New Roman" pitchFamily="18" charset="0"/>
                <a:cs typeface="Times New Roman" pitchFamily="18" charset="0"/>
              </a:rPr>
              <a:t>), η οποία δεν είναι  δομημένη με προγραμματισμό.</a:t>
            </a:r>
          </a:p>
          <a:p>
            <a:r>
              <a:rPr lang="el-GR" sz="2400" dirty="0" smtClean="0">
                <a:solidFill>
                  <a:srgbClr val="002060"/>
                </a:solidFill>
                <a:latin typeface="Times New Roman" pitchFamily="18" charset="0"/>
                <a:cs typeface="Times New Roman" pitchFamily="18" charset="0"/>
              </a:rPr>
              <a:t>Οι μαθητές/τριες μαθαίνουν με παιγνιώδη, διασκεδαστικό τρόπο  για τις αναβαθμίδες καλλιέργειας , τη χρήση τους και τη συμβολή τους στη βιώσιμη διαχείριση του περιβάλλοντος .</a:t>
            </a:r>
          </a:p>
          <a:p>
            <a:r>
              <a:rPr lang="el-GR" sz="2400" dirty="0" smtClean="0">
                <a:solidFill>
                  <a:srgbClr val="002060"/>
                </a:solidFill>
                <a:latin typeface="Times New Roman" pitchFamily="18" charset="0"/>
                <a:cs typeface="Times New Roman" pitchFamily="18" charset="0"/>
              </a:rPr>
              <a:t>Για κάθε  απάντηση σε κάθε ερώτηση πολλαπλών επιλογών, κάθε παίκτης  κερδίζει ή χάνει κάποιο εικονικό χρηματικό ποσό, το οποίο  αυξάνεται ή μειώνεται, μέχρι το  τέλος του παιχνιδιού.</a:t>
            </a:r>
          </a:p>
          <a:p>
            <a:r>
              <a:rPr lang="el-GR" sz="2400" dirty="0" smtClean="0">
                <a:solidFill>
                  <a:srgbClr val="002060"/>
                </a:solidFill>
                <a:latin typeface="Times New Roman" pitchFamily="18" charset="0"/>
                <a:cs typeface="Times New Roman" pitchFamily="18" charset="0"/>
              </a:rPr>
              <a:t> </a:t>
            </a:r>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7</a:t>
            </a:fld>
            <a:endParaRPr lang="el-GR"/>
          </a:p>
        </p:txBody>
      </p:sp>
      <p:sp>
        <p:nvSpPr>
          <p:cNvPr id="4" name="3 - Τίτλος"/>
          <p:cNvSpPr>
            <a:spLocks noGrp="1"/>
          </p:cNvSpPr>
          <p:nvPr>
            <p:ph type="title"/>
          </p:nvPr>
        </p:nvSpPr>
        <p:spPr>
          <a:xfrm>
            <a:off x="395536" y="0"/>
            <a:ext cx="8229600" cy="1404392"/>
          </a:xfrm>
        </p:spPr>
        <p:txBody>
          <a:bodyPr>
            <a:normAutofit/>
          </a:bodyPr>
          <a:lstStyle/>
          <a:p>
            <a:pPr algn="ctr"/>
            <a:r>
              <a:rPr lang="el-GR" sz="4000" b="1" i="1" dirty="0" smtClean="0">
                <a:solidFill>
                  <a:srgbClr val="002060"/>
                </a:solidFill>
                <a:latin typeface="Times New Roman" pitchFamily="18" charset="0"/>
                <a:cs typeface="Times New Roman" pitchFamily="18" charset="0"/>
              </a:rPr>
              <a:t>«ΠΟΙΟΣ ΘΕΛΕΙ ΝΑ ΓΙΝΕΙ ΕΚΑΤΟΜΜΥΡΙΟΥΧΟΣ;»</a:t>
            </a:r>
            <a:endParaRPr lang="el-GR" sz="4000" b="1" i="1" dirty="0">
              <a:solidFill>
                <a:srgbClr val="002060"/>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αριθμού διαφάνειας"/>
          <p:cNvSpPr>
            <a:spLocks noGrp="1"/>
          </p:cNvSpPr>
          <p:nvPr>
            <p:ph type="sldNum" sz="quarter" idx="12"/>
          </p:nvPr>
        </p:nvSpPr>
        <p:spPr/>
        <p:txBody>
          <a:bodyPr/>
          <a:lstStyle/>
          <a:p>
            <a:fld id="{46B166D5-8176-4AB8-BDE5-554511D16336}" type="slidenum">
              <a:rPr lang="el-GR" smtClean="0"/>
              <a:pPr/>
              <a:t>8</a:t>
            </a:fld>
            <a:endParaRPr lang="el-GR"/>
          </a:p>
        </p:txBody>
      </p:sp>
      <p:pic>
        <p:nvPicPr>
          <p:cNvPr id="5" name="4 - Εικόνα" descr="ΑΝΑΒΑΘΜΙΔΕΣ_ΓΙΝΕ ΕΚΑΤΟΜΜΥΡΙΟΥΧΟΣ.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9</a:t>
            </a:fld>
            <a:endParaRPr lang="el-GR"/>
          </a:p>
        </p:txBody>
      </p:sp>
      <p:pic>
        <p:nvPicPr>
          <p:cNvPr id="3" name="2 - Εικόνα" descr="ΑΝΑΒΑΘΜΙΔΕΣ_ΓΙΝΕ ΕΚΑΤΟΜΜΥΡΙΟΥΧΟΣ ΕΡΩΤΗΣΗ.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10</a:t>
            </a:fld>
            <a:endParaRPr lang="el-GR"/>
          </a:p>
        </p:txBody>
      </p:sp>
      <p:pic>
        <p:nvPicPr>
          <p:cNvPr id="3" name="2 - Εικόνα" descr="ΑΝΑΒΑΘΜΙΔΕΣ_ΓΙΝΕ ΕΚΑΤΟΜΜΥΡΙΟΥΧΟΣ3.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11</a:t>
            </a:fld>
            <a:endParaRPr lang="el-GR"/>
          </a:p>
        </p:txBody>
      </p:sp>
      <p:pic>
        <p:nvPicPr>
          <p:cNvPr id="3" name="2 - Εικόνα" descr="ΑΝΑΒΑΘΜΙΔΕΣ_ΓΙΝΕ ΕΚΑΤΟΜΜΥΡΙΟΥΧΟΣ4.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1340768"/>
            <a:ext cx="8229600" cy="5688632"/>
          </a:xfrm>
        </p:spPr>
        <p:txBody>
          <a:bodyPr>
            <a:noAutofit/>
          </a:bodyPr>
          <a:lstStyle/>
          <a:p>
            <a:r>
              <a:rPr lang="el-GR" sz="2200" dirty="0" smtClean="0">
                <a:solidFill>
                  <a:srgbClr val="002060"/>
                </a:solidFill>
                <a:latin typeface="Times New Roman" pitchFamily="18" charset="0"/>
                <a:cs typeface="Times New Roman" pitchFamily="18" charset="0"/>
              </a:rPr>
              <a:t>Το ψηφιακό παιχνίδι προσομοίωσης δημιουργήθηκε από την  εκπαιδευτικό Καλλιτεχνικών μαθημάτων του 2ου Γυμνασίου Λέρου, Χαρά Χρυσανθάκη .</a:t>
            </a:r>
          </a:p>
          <a:p>
            <a:r>
              <a:rPr lang="el-GR" sz="2200" dirty="0" smtClean="0">
                <a:solidFill>
                  <a:srgbClr val="002060"/>
                </a:solidFill>
                <a:latin typeface="Times New Roman" pitchFamily="18" charset="0"/>
                <a:cs typeface="Times New Roman" pitchFamily="18" charset="0"/>
              </a:rPr>
              <a:t>Εικονογραφήθηκε  με δικές της ακουαρέλες με θέμα το αναβαθμιδωμένο τοπίο. </a:t>
            </a:r>
          </a:p>
          <a:p>
            <a:r>
              <a:rPr lang="el-GR" sz="2200" dirty="0" smtClean="0">
                <a:solidFill>
                  <a:srgbClr val="002060"/>
                </a:solidFill>
                <a:latin typeface="Times New Roman" pitchFamily="18" charset="0"/>
                <a:cs typeface="Times New Roman" pitchFamily="18" charset="0"/>
              </a:rPr>
              <a:t> </a:t>
            </a:r>
            <a:r>
              <a:rPr lang="en-US" sz="2200" dirty="0" smtClean="0">
                <a:solidFill>
                  <a:srgbClr val="002060"/>
                </a:solidFill>
                <a:latin typeface="Times New Roman" pitchFamily="18" charset="0"/>
                <a:cs typeface="Times New Roman" pitchFamily="18" charset="0"/>
              </a:rPr>
              <a:t>O</a:t>
            </a:r>
            <a:r>
              <a:rPr lang="el-GR" sz="2200" dirty="0" smtClean="0">
                <a:solidFill>
                  <a:srgbClr val="002060"/>
                </a:solidFill>
                <a:latin typeface="Times New Roman" pitchFamily="18" charset="0"/>
                <a:cs typeface="Times New Roman" pitchFamily="18" charset="0"/>
              </a:rPr>
              <a:t>ι μαθητές/τριες καλούνται να βοηθήσουν, τον μικρό Μανωλιό να ελευθερωθεί από την αποθήκη, όπου κλειδώθηκε κατά λάθος και να επιστρέψει στο χωράφι του με τις ξερολιθιές, απαντώντας σωστά σε όλες τις ερωτήσεις για τις αναβαθμίδες καλλιέργειας </a:t>
            </a:r>
          </a:p>
          <a:p>
            <a:r>
              <a:rPr lang="el-GR" sz="2200" dirty="0" smtClean="0">
                <a:solidFill>
                  <a:srgbClr val="002060"/>
                </a:solidFill>
                <a:latin typeface="Times New Roman" pitchFamily="18" charset="0"/>
                <a:cs typeface="Times New Roman" pitchFamily="18" charset="0"/>
              </a:rPr>
              <a:t>Κάνοντας κλικ στον παρακάτω σύνδεσμο μπορείτε να μεταφερθείτε στο Escape Room, να παίξετε  και να δοκιμάσετε τις  γνώσεις σας για τις αναβαθμίδες καλλιέργειας!</a:t>
            </a:r>
          </a:p>
          <a:p>
            <a:pPr>
              <a:buNone/>
            </a:pPr>
            <a:r>
              <a:rPr lang="el-GR" sz="2200" dirty="0" smtClean="0">
                <a:solidFill>
                  <a:srgbClr val="002060"/>
                </a:solidFill>
                <a:latin typeface="Times New Roman" pitchFamily="18" charset="0"/>
                <a:cs typeface="Times New Roman" pitchFamily="18" charset="0"/>
                <a:hlinkClick r:id="rId2"/>
              </a:rPr>
              <a:t>https://docs.google.com/presentation/d/176P4I8H0p_nJ2fHUy9S241zl0aIzB3IgOJMTKhGeXuc/preview#slide=id.p</a:t>
            </a:r>
            <a:endParaRPr lang="el-GR" sz="2200" dirty="0" smtClean="0">
              <a:solidFill>
                <a:srgbClr val="002060"/>
              </a:solidFill>
              <a:latin typeface="Times New Roman" pitchFamily="18" charset="0"/>
              <a:cs typeface="Times New Roman" pitchFamily="18" charset="0"/>
            </a:endParaRPr>
          </a:p>
          <a:p>
            <a:pPr>
              <a:buNone/>
            </a:pPr>
            <a:endParaRPr lang="en-US" sz="2400" dirty="0" smtClean="0">
              <a:solidFill>
                <a:srgbClr val="002060"/>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12</a:t>
            </a:fld>
            <a:endParaRPr lang="el-GR"/>
          </a:p>
        </p:txBody>
      </p:sp>
      <p:sp>
        <p:nvSpPr>
          <p:cNvPr id="4" name="3 - Τίτλος"/>
          <p:cNvSpPr>
            <a:spLocks noGrp="1"/>
          </p:cNvSpPr>
          <p:nvPr>
            <p:ph type="title"/>
          </p:nvPr>
        </p:nvSpPr>
        <p:spPr>
          <a:xfrm>
            <a:off x="0" y="152400"/>
            <a:ext cx="9144000" cy="1219200"/>
          </a:xfrm>
        </p:spPr>
        <p:txBody>
          <a:bodyPr>
            <a:normAutofit fontScale="90000"/>
          </a:bodyPr>
          <a:lstStyle/>
          <a:p>
            <a:pPr algn="ctr"/>
            <a:r>
              <a:rPr lang="en-US" b="1" dirty="0" smtClean="0">
                <a:solidFill>
                  <a:srgbClr val="002060"/>
                </a:solidFill>
                <a:latin typeface="Times New Roman" pitchFamily="18" charset="0"/>
                <a:cs typeface="Times New Roman" pitchFamily="18" charset="0"/>
              </a:rPr>
              <a:t>ESCAPE ROOM</a:t>
            </a:r>
            <a:r>
              <a:rPr lang="el-GR" b="1" dirty="0" smtClean="0">
                <a:solidFill>
                  <a:srgbClr val="002060"/>
                </a:solidFill>
                <a:latin typeface="Times New Roman" pitchFamily="18" charset="0"/>
                <a:cs typeface="Times New Roman" pitchFamily="18" charset="0"/>
              </a:rPr>
              <a:t> </a:t>
            </a:r>
            <a:r>
              <a:rPr lang="el-GR" b="1" i="1" dirty="0" smtClean="0">
                <a:solidFill>
                  <a:srgbClr val="002060"/>
                </a:solidFill>
                <a:latin typeface="Times New Roman" pitchFamily="18" charset="0"/>
                <a:cs typeface="Times New Roman" pitchFamily="18" charset="0"/>
              </a:rPr>
              <a:t>«ΒΟΗΘΑ ΤΟΝ ΜΑΝΟΛΙΟ…»</a:t>
            </a:r>
            <a:r>
              <a:rPr lang="en-US" b="1" i="1" dirty="0" smtClean="0">
                <a:solidFill>
                  <a:srgbClr val="002060"/>
                </a:solidFill>
                <a:latin typeface="Times New Roman" pitchFamily="18" charset="0"/>
                <a:cs typeface="Times New Roman" pitchFamily="18" charset="0"/>
              </a:rPr>
              <a:t> </a:t>
            </a:r>
            <a:endParaRPr lang="el-GR" b="1" i="1" dirty="0">
              <a:solidFill>
                <a:srgbClr val="002060"/>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13</a:t>
            </a:fld>
            <a:endParaRPr lang="el-GR"/>
          </a:p>
        </p:txBody>
      </p:sp>
      <p:pic>
        <p:nvPicPr>
          <p:cNvPr id="3" name="2 - Εικόνα" descr="Χωρίς τίτλο3.png"/>
          <p:cNvPicPr>
            <a:picLocks noChangeAspect="1"/>
          </p:cNvPicPr>
          <p:nvPr/>
        </p:nvPicPr>
        <p:blipFill>
          <a:blip r:embed="rId2" cstate="print"/>
          <a:stretch>
            <a:fillRect/>
          </a:stretch>
        </p:blipFill>
        <p:spPr>
          <a:xfrm>
            <a:off x="0" y="1268760"/>
            <a:ext cx="9144000" cy="5140990"/>
          </a:xfrm>
          <a:prstGeom prst="rect">
            <a:avLst/>
          </a:prstGeom>
        </p:spPr>
      </p:pic>
      <p:sp>
        <p:nvSpPr>
          <p:cNvPr id="4" name="3 - TextBox"/>
          <p:cNvSpPr txBox="1"/>
          <p:nvPr/>
        </p:nvSpPr>
        <p:spPr>
          <a:xfrm>
            <a:off x="1187624" y="1"/>
            <a:ext cx="6483057" cy="1323439"/>
          </a:xfrm>
          <a:prstGeom prst="rect">
            <a:avLst/>
          </a:prstGeom>
          <a:noFill/>
        </p:spPr>
        <p:txBody>
          <a:bodyPr wrap="square" rtlCol="0">
            <a:spAutoFit/>
          </a:bodyPr>
          <a:lstStyle/>
          <a:p>
            <a:pPr algn="ctr">
              <a:spcBef>
                <a:spcPct val="0"/>
              </a:spcBef>
            </a:pP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ΕΙΣΑΓΩΓΗ ΣΤΟ </a:t>
            </a:r>
            <a:r>
              <a:rPr lang="en-US"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ESCAPE ROOM</a:t>
            </a:r>
            <a:endParaRPr lang="el-GR" sz="4000" b="1" spc="-100" dirty="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14</a:t>
            </a:fld>
            <a:endParaRPr lang="el-GR"/>
          </a:p>
        </p:txBody>
      </p:sp>
      <p:pic>
        <p:nvPicPr>
          <p:cNvPr id="3" name="2 - Εικόνα" descr="Χωρίς τίτλο.png"/>
          <p:cNvPicPr>
            <a:picLocks noChangeAspect="1"/>
          </p:cNvPicPr>
          <p:nvPr/>
        </p:nvPicPr>
        <p:blipFill>
          <a:blip r:embed="rId2" cstate="print"/>
          <a:stretch>
            <a:fillRect/>
          </a:stretch>
        </p:blipFill>
        <p:spPr>
          <a:xfrm>
            <a:off x="0" y="1412776"/>
            <a:ext cx="9144000" cy="5140990"/>
          </a:xfrm>
          <a:prstGeom prst="rect">
            <a:avLst/>
          </a:prstGeom>
        </p:spPr>
      </p:pic>
      <p:sp>
        <p:nvSpPr>
          <p:cNvPr id="4" name="3 - TextBox"/>
          <p:cNvSpPr txBox="1"/>
          <p:nvPr/>
        </p:nvSpPr>
        <p:spPr>
          <a:xfrm>
            <a:off x="755576" y="188641"/>
            <a:ext cx="7755841" cy="1323439"/>
          </a:xfrm>
          <a:prstGeom prst="rect">
            <a:avLst/>
          </a:prstGeom>
          <a:noFill/>
        </p:spPr>
        <p:txBody>
          <a:bodyPr wrap="square" rtlCol="0">
            <a:spAutoFit/>
          </a:bodyPr>
          <a:lstStyle/>
          <a:p>
            <a:pPr algn="ctr"/>
            <a:r>
              <a:rPr lang="el-GR" sz="4000" b="1" dirty="0" smtClean="0">
                <a:solidFill>
                  <a:srgbClr val="002060"/>
                </a:solidFill>
                <a:latin typeface="Times New Roman" pitchFamily="18" charset="0"/>
                <a:cs typeface="Times New Roman" pitchFamily="18" charset="0"/>
              </a:rPr>
              <a:t> </a:t>
            </a:r>
            <a:r>
              <a:rPr lang="en-US"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ESCAPE ROOM</a:t>
            </a: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  ΔΩΜΑΤΙΟ ΜΕ ΑΝΤΙΚΕΙΜΕΝΑ</a:t>
            </a:r>
            <a:endParaRPr lang="el-GR" sz="4000" b="1" spc="-100" dirty="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15</a:t>
            </a:fld>
            <a:endParaRPr lang="el-GR"/>
          </a:p>
        </p:txBody>
      </p:sp>
      <p:pic>
        <p:nvPicPr>
          <p:cNvPr id="3" name="2 - Εικόνα" descr="Χωρίς τίτλο5.png"/>
          <p:cNvPicPr>
            <a:picLocks noChangeAspect="1"/>
          </p:cNvPicPr>
          <p:nvPr/>
        </p:nvPicPr>
        <p:blipFill>
          <a:blip r:embed="rId2" cstate="print"/>
          <a:srcRect l="26375" t="14983" r="33463" b="6579"/>
          <a:stretch>
            <a:fillRect/>
          </a:stretch>
        </p:blipFill>
        <p:spPr>
          <a:xfrm>
            <a:off x="467544" y="1556792"/>
            <a:ext cx="4523645" cy="4967140"/>
          </a:xfrm>
          <a:prstGeom prst="rect">
            <a:avLst/>
          </a:prstGeom>
        </p:spPr>
      </p:pic>
      <p:sp>
        <p:nvSpPr>
          <p:cNvPr id="4" name="3 - TextBox"/>
          <p:cNvSpPr txBox="1"/>
          <p:nvPr/>
        </p:nvSpPr>
        <p:spPr>
          <a:xfrm>
            <a:off x="539552" y="1"/>
            <a:ext cx="7101700" cy="1323439"/>
          </a:xfrm>
          <a:prstGeom prst="rect">
            <a:avLst/>
          </a:prstGeom>
          <a:noFill/>
        </p:spPr>
        <p:txBody>
          <a:bodyPr wrap="square" rtlCol="0">
            <a:spAutoFit/>
          </a:bodyPr>
          <a:lstStyle/>
          <a:p>
            <a:pPr algn="ctr"/>
            <a:r>
              <a:rPr lang="el-GR" sz="4000" b="1" dirty="0" smtClean="0">
                <a:solidFill>
                  <a:srgbClr val="002060"/>
                </a:solidFill>
                <a:latin typeface="Times New Roman" pitchFamily="18" charset="0"/>
                <a:cs typeface="Times New Roman" pitchFamily="18" charset="0"/>
              </a:rPr>
              <a:t> </a:t>
            </a: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ΠΑΡΑΔΕΙΓΜΑ ΕΡΩΤΗΣΗΣ</a:t>
            </a:r>
          </a:p>
          <a:p>
            <a:pPr algn="ct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 ΠΟΛΛΑΠΛΗΣ ΕΠΙΛΟΓΗΣ</a:t>
            </a:r>
          </a:p>
        </p:txBody>
      </p:sp>
      <p:pic>
        <p:nvPicPr>
          <p:cNvPr id="5" name="4 - Εικόνα" descr="Χωρίς τίτλο6.png"/>
          <p:cNvPicPr>
            <a:picLocks noChangeAspect="1"/>
          </p:cNvPicPr>
          <p:nvPr/>
        </p:nvPicPr>
        <p:blipFill>
          <a:blip r:embed="rId3" cstate="print"/>
          <a:srcRect l="27950" t="55603" r="36612" b="6579"/>
          <a:stretch>
            <a:fillRect/>
          </a:stretch>
        </p:blipFill>
        <p:spPr>
          <a:xfrm>
            <a:off x="5364088" y="1556792"/>
            <a:ext cx="3480387" cy="208823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16</a:t>
            </a:fld>
            <a:endParaRPr lang="el-GR"/>
          </a:p>
        </p:txBody>
      </p:sp>
      <p:pic>
        <p:nvPicPr>
          <p:cNvPr id="5" name="4 - Εικόνα" descr="Χωρίς τίτλο2.png"/>
          <p:cNvPicPr>
            <a:picLocks noChangeAspect="1"/>
          </p:cNvPicPr>
          <p:nvPr/>
        </p:nvPicPr>
        <p:blipFill>
          <a:blip r:embed="rId2" cstate="print"/>
          <a:stretch>
            <a:fillRect/>
          </a:stretch>
        </p:blipFill>
        <p:spPr>
          <a:xfrm>
            <a:off x="0" y="1412776"/>
            <a:ext cx="9144000" cy="5140990"/>
          </a:xfrm>
          <a:prstGeom prst="rect">
            <a:avLst/>
          </a:prstGeom>
        </p:spPr>
      </p:pic>
      <p:sp>
        <p:nvSpPr>
          <p:cNvPr id="6" name="5 - TextBox"/>
          <p:cNvSpPr txBox="1"/>
          <p:nvPr/>
        </p:nvSpPr>
        <p:spPr>
          <a:xfrm>
            <a:off x="611560" y="476672"/>
            <a:ext cx="6711196" cy="707886"/>
          </a:xfrm>
          <a:prstGeom prst="rect">
            <a:avLst/>
          </a:prstGeom>
          <a:noFill/>
        </p:spPr>
        <p:txBody>
          <a:bodyPr wrap="none" rtlCol="0">
            <a:spAutoFit/>
          </a:bodyPr>
          <a:lstStyle/>
          <a:p>
            <a:pPr algn="ctr"/>
            <a:r>
              <a:rPr lang="el-GR" sz="4000" dirty="0" smtClean="0">
                <a:solidFill>
                  <a:srgbClr val="002060"/>
                </a:solidFill>
                <a:latin typeface="Times New Roman" pitchFamily="18" charset="0"/>
                <a:cs typeface="Times New Roman" pitchFamily="18" charset="0"/>
              </a:rPr>
              <a:t> </a:t>
            </a:r>
            <a:r>
              <a:rPr lang="el-GR" sz="4000" b="1" dirty="0" smtClean="0">
                <a:solidFill>
                  <a:srgbClr val="002060"/>
                </a:solidFill>
                <a:latin typeface="Times New Roman" pitchFamily="18" charset="0"/>
                <a:cs typeface="Times New Roman" pitchFamily="18" charset="0"/>
              </a:rPr>
              <a:t> </a:t>
            </a: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ΤΕΛΟΣ ΤΟΥ ΠΑΙΧΝΙΔΙΟΥ</a:t>
            </a:r>
            <a:endParaRPr lang="el-GR" sz="4000" b="1" spc="-100" dirty="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περιεχομένου"/>
          <p:cNvSpPr>
            <a:spLocks noGrp="1"/>
          </p:cNvSpPr>
          <p:nvPr>
            <p:ph idx="1"/>
          </p:nvPr>
        </p:nvSpPr>
        <p:spPr>
          <a:xfrm>
            <a:off x="457200" y="1556792"/>
            <a:ext cx="8229600" cy="5301208"/>
          </a:xfrm>
        </p:spPr>
        <p:txBody>
          <a:bodyPr>
            <a:normAutofit fontScale="92500" lnSpcReduction="20000"/>
          </a:bodyPr>
          <a:lstStyle/>
          <a:p>
            <a:pPr algn="just"/>
            <a:r>
              <a:rPr lang="en-US" sz="2400" dirty="0" smtClean="0">
                <a:solidFill>
                  <a:srgbClr val="002060"/>
                </a:solidFill>
                <a:latin typeface="Times New Roman" pitchFamily="18" charset="0"/>
                <a:cs typeface="Times New Roman" pitchFamily="18" charset="0"/>
              </a:rPr>
              <a:t>T</a:t>
            </a:r>
            <a:r>
              <a:rPr lang="el-GR" sz="2400" dirty="0" smtClean="0">
                <a:solidFill>
                  <a:srgbClr val="002060"/>
                </a:solidFill>
                <a:latin typeface="Times New Roman" pitchFamily="18" charset="0"/>
                <a:cs typeface="Times New Roman" pitchFamily="18" charset="0"/>
              </a:rPr>
              <a:t>ο ηλεκτρονικό παιχνίδι </a:t>
            </a:r>
            <a:r>
              <a:rPr lang="el-GR" sz="2400" i="1" dirty="0" smtClean="0">
                <a:solidFill>
                  <a:srgbClr val="002060"/>
                </a:solidFill>
                <a:latin typeface="Times New Roman" pitchFamily="18" charset="0"/>
                <a:cs typeface="Times New Roman" pitchFamily="18" charset="0"/>
              </a:rPr>
              <a:t>«Φτιάχνω πεζούλες»</a:t>
            </a:r>
            <a:r>
              <a:rPr lang="el-GR" sz="2400" dirty="0" smtClean="0">
                <a:solidFill>
                  <a:srgbClr val="002060"/>
                </a:solidFill>
                <a:latin typeface="Times New Roman" pitchFamily="18" charset="0"/>
                <a:cs typeface="Times New Roman" pitchFamily="18" charset="0"/>
              </a:rPr>
              <a:t> κατασκευάστηκε  το 2020 από την καθηγήτρια  στο Παν. Αιγαίου κ. Θ. Πετανίδου, με θέμα  τις αναβαθμίδες του Αιγαίου. Η εκπαιδευτικός Χαρά Χρυσανθάκη  έχει κάνει την εικονογράφηση (ζωγραφιές).</a:t>
            </a:r>
          </a:p>
          <a:p>
            <a:pPr algn="just"/>
            <a:r>
              <a:rPr lang="el-GR" sz="2400" dirty="0" smtClean="0">
                <a:solidFill>
                  <a:srgbClr val="002060"/>
                </a:solidFill>
                <a:latin typeface="Times New Roman" pitchFamily="18" charset="0"/>
                <a:cs typeface="Times New Roman" pitchFamily="18" charset="0"/>
              </a:rPr>
              <a:t>Σκοπός του είναι η απόκτηση γνώσης για τις αναβαθμίδες καλλιέργειας (πεζούλες, ξερολιθιές, δαμάκια)  μέσα από την ανάγνωση των κειμένων και την παρατήρηση των ζωγραφιών στις κάρτες του παιχνιδιού.</a:t>
            </a:r>
          </a:p>
          <a:p>
            <a:pPr algn="just"/>
            <a:r>
              <a:rPr lang="el-GR" sz="2400" dirty="0" smtClean="0">
                <a:solidFill>
                  <a:srgbClr val="002060"/>
                </a:solidFill>
                <a:latin typeface="Times New Roman" pitchFamily="18" charset="0"/>
                <a:cs typeface="Times New Roman" pitchFamily="18" charset="0"/>
              </a:rPr>
              <a:t>Το παιχνίδι δημιουργήθηκε στο πλαίσιο της ανάπτυξης υλικού περιβαλλοντικής εκπαίδευσης του Έργου LIFE TERRACECSAPE, αποκλειστικά από ανθρώπους του Πανεπιστημίου Αιγαίου (υποψήφιους διδάκτορες, μεταπτυχιακούς αποφοίτους και καθηγητές). Είναι διαθέσιμο στη σελίδα του Έργου: </a:t>
            </a:r>
            <a:r>
              <a:rPr lang="el-GR" sz="2400" dirty="0" smtClean="0">
                <a:solidFill>
                  <a:srgbClr val="002060"/>
                </a:solidFill>
                <a:latin typeface="Times New Roman" pitchFamily="18" charset="0"/>
                <a:cs typeface="Times New Roman" pitchFamily="18" charset="0"/>
                <a:hlinkClick r:id="rId2"/>
              </a:rPr>
              <a:t>http://www.lifeterracescape.aegean.gr/ftiaxno-pezoules-ena-ilektroniko-paixnidi-gia-tis-anavathmides-tou-aigaiou-n-59</a:t>
            </a:r>
            <a:endParaRPr lang="el-GR" sz="2400" dirty="0" smtClean="0">
              <a:solidFill>
                <a:srgbClr val="002060"/>
              </a:solidFill>
              <a:latin typeface="Times New Roman" pitchFamily="18" charset="0"/>
              <a:cs typeface="Times New Roman" pitchFamily="18" charset="0"/>
            </a:endParaRPr>
          </a:p>
          <a:p>
            <a:pPr algn="just"/>
            <a:endParaRPr lang="el-GR" sz="2400" dirty="0" smtClean="0">
              <a:solidFill>
                <a:srgbClr val="002060"/>
              </a:solidFill>
              <a:latin typeface="Times New Roman" pitchFamily="18" charset="0"/>
              <a:cs typeface="Times New Roman" pitchFamily="18" charset="0"/>
            </a:endParaRPr>
          </a:p>
          <a:p>
            <a:pPr algn="just">
              <a:buNone/>
            </a:pPr>
            <a:r>
              <a:rPr lang="el-GR" sz="2400" dirty="0" smtClean="0">
                <a:solidFill>
                  <a:srgbClr val="002060"/>
                </a:solidFill>
                <a:latin typeface="Times New Roman" pitchFamily="18" charset="0"/>
                <a:cs typeface="Times New Roman" pitchFamily="18" charset="0"/>
              </a:rPr>
              <a:t>  </a:t>
            </a:r>
          </a:p>
          <a:p>
            <a:endParaRPr lang="el-GR" sz="2400" dirty="0">
              <a:solidFill>
                <a:srgbClr val="F3FAEC"/>
              </a:solidFill>
              <a:latin typeface="Times New Roman" pitchFamily="18" charset="0"/>
              <a:cs typeface="Times New Roman" pitchFamily="18" charset="0"/>
            </a:endParaRPr>
          </a:p>
        </p:txBody>
      </p:sp>
      <p:sp>
        <p:nvSpPr>
          <p:cNvPr id="2" name="1 - Θέση αριθμού διαφάνειας"/>
          <p:cNvSpPr>
            <a:spLocks noGrp="1"/>
          </p:cNvSpPr>
          <p:nvPr>
            <p:ph type="sldNum" sz="quarter" idx="15"/>
          </p:nvPr>
        </p:nvSpPr>
        <p:spPr/>
        <p:txBody>
          <a:bodyPr/>
          <a:lstStyle/>
          <a:p>
            <a:fld id="{46B166D5-8176-4AB8-BDE5-554511D16336}" type="slidenum">
              <a:rPr lang="el-GR" smtClean="0"/>
              <a:pPr/>
              <a:t>17</a:t>
            </a:fld>
            <a:endParaRPr lang="el-GR"/>
          </a:p>
        </p:txBody>
      </p:sp>
      <p:sp>
        <p:nvSpPr>
          <p:cNvPr id="3" name="2 - Τίτλος"/>
          <p:cNvSpPr>
            <a:spLocks noGrp="1"/>
          </p:cNvSpPr>
          <p:nvPr>
            <p:ph type="title"/>
          </p:nvPr>
        </p:nvSpPr>
        <p:spPr/>
        <p:txBody>
          <a:bodyPr>
            <a:noAutofit/>
          </a:bodyPr>
          <a:lstStyle/>
          <a:p>
            <a:pPr algn="ctr"/>
            <a:r>
              <a:rPr lang="el-GR" sz="4000" b="1" dirty="0" smtClean="0">
                <a:solidFill>
                  <a:srgbClr val="002060"/>
                </a:solidFill>
                <a:latin typeface="Times New Roman" pitchFamily="18" charset="0"/>
                <a:cs typeface="Times New Roman" pitchFamily="18" charset="0"/>
              </a:rPr>
              <a:t>ΗΛΕΚΤΡΟΝΙΚΟ ΠΑΙΧΝΙΔΙ </a:t>
            </a:r>
            <a:r>
              <a:rPr lang="el-GR" sz="4000" b="1" i="1" dirty="0" smtClean="0">
                <a:solidFill>
                  <a:srgbClr val="002060"/>
                </a:solidFill>
                <a:latin typeface="Times New Roman" pitchFamily="18" charset="0"/>
                <a:cs typeface="Times New Roman" pitchFamily="18" charset="0"/>
              </a:rPr>
              <a:t>«ΦΤΙΑΧΝΩ ΠΕΖΟΥΛΕΣ»</a:t>
            </a:r>
            <a:endParaRPr lang="el-GR" sz="4000" b="1" i="1" dirty="0">
              <a:solidFill>
                <a:srgbClr val="002060"/>
              </a:solidFill>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Θέση περιεχομένου" descr="ηλεκτρονικο παιχνίδι.png"/>
          <p:cNvPicPr>
            <a:picLocks noGrp="1" noChangeAspect="1"/>
          </p:cNvPicPr>
          <p:nvPr>
            <p:ph idx="1"/>
          </p:nvPr>
        </p:nvPicPr>
        <p:blipFill>
          <a:blip r:embed="rId2" cstate="print"/>
          <a:srcRect t="7017" r="1298" b="6359"/>
          <a:stretch>
            <a:fillRect/>
          </a:stretch>
        </p:blipFill>
        <p:spPr>
          <a:xfrm>
            <a:off x="0" y="1700808"/>
            <a:ext cx="9144000" cy="4511880"/>
          </a:xfrm>
        </p:spPr>
      </p:pic>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18</a:t>
            </a:fld>
            <a:endParaRPr lang="el-GR"/>
          </a:p>
        </p:txBody>
      </p:sp>
      <p:sp>
        <p:nvSpPr>
          <p:cNvPr id="4" name="3 - Τίτλος"/>
          <p:cNvSpPr>
            <a:spLocks noGrp="1"/>
          </p:cNvSpPr>
          <p:nvPr>
            <p:ph type="title"/>
          </p:nvPr>
        </p:nvSpPr>
        <p:spPr>
          <a:xfrm>
            <a:off x="827584" y="260648"/>
            <a:ext cx="7884368" cy="1008112"/>
          </a:xfrm>
        </p:spPr>
        <p:txBody>
          <a:bodyPr>
            <a:normAutofit/>
          </a:bodyPr>
          <a:lstStyle/>
          <a:p>
            <a:pPr algn="ctr"/>
            <a:r>
              <a:rPr lang="el-GR" sz="4000" b="1" i="1" dirty="0" smtClean="0">
                <a:solidFill>
                  <a:srgbClr val="002060"/>
                </a:solidFill>
                <a:latin typeface="Times New Roman" pitchFamily="18" charset="0"/>
                <a:cs typeface="Times New Roman" pitchFamily="18" charset="0"/>
              </a:rPr>
              <a:t>«ΦΤΙΑΧΝΩ ΠΕΖΟΥΛΕΣ»</a:t>
            </a:r>
            <a:endParaRPr lang="el-GR" sz="4000" b="1" i="1" dirty="0">
              <a:solidFill>
                <a:srgbClr val="002060"/>
              </a:solidFill>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19</a:t>
            </a:fld>
            <a:endParaRPr lang="el-GR"/>
          </a:p>
        </p:txBody>
      </p:sp>
      <p:pic>
        <p:nvPicPr>
          <p:cNvPr id="3" name="39 - Εικόνα" descr="30_afisa.jpg"/>
          <p:cNvPicPr>
            <a:picLocks/>
          </p:cNvPicPr>
          <p:nvPr/>
        </p:nvPicPr>
        <p:blipFill>
          <a:blip r:embed="rId2" cstate="print">
            <a:lum bright="2000" contrast="8000"/>
          </a:blip>
          <a:stretch>
            <a:fillRect/>
          </a:stretch>
        </p:blipFill>
        <p:spPr>
          <a:xfrm>
            <a:off x="5076056" y="1196752"/>
            <a:ext cx="3672408" cy="5400600"/>
          </a:xfrm>
          <a:prstGeom prst="rect">
            <a:avLst/>
          </a:prstGeom>
        </p:spPr>
      </p:pic>
      <p:sp>
        <p:nvSpPr>
          <p:cNvPr id="4" name="3 - Ορθογώνιο"/>
          <p:cNvSpPr/>
          <p:nvPr/>
        </p:nvSpPr>
        <p:spPr>
          <a:xfrm>
            <a:off x="467544" y="1412776"/>
            <a:ext cx="4572000" cy="5262979"/>
          </a:xfrm>
          <a:prstGeom prst="rect">
            <a:avLst/>
          </a:prstGeom>
        </p:spPr>
        <p:txBody>
          <a:bodyPr>
            <a:spAutoFit/>
          </a:bodyPr>
          <a:lstStyle/>
          <a:p>
            <a:r>
              <a:rPr lang="el-GR" sz="2400" i="1" dirty="0" smtClean="0">
                <a:solidFill>
                  <a:srgbClr val="002060"/>
                </a:solidFill>
                <a:latin typeface="Times New Roman" pitchFamily="18" charset="0"/>
                <a:cs typeface="Times New Roman" pitchFamily="18" charset="0"/>
              </a:rPr>
              <a:t>«Εδώ και κάμποσα χρόνια, και σε πείσμα του ό,τι συμβαίνει στο νησιωτικό Αιγαίο, η Ένωση Δήμων και Κοινοτήτων του νησιού σου αποφάσισε να εφαρμόσει το μέτρο της καθολικής αγρανάπαυσης, όπως εφαρμοζόταν παλιά, εφ’ όλου δηλαδή του νησιού. Το μέτρο, εκτός από την ενίσχυση των κοινωνικών δεσμών των νησιωτών, σου έδωσε την δυνατότητα να καλλιεργήσεις ξερικά στα χωράφια σου, που σου  αποδίδει ένα μέσο ετήσιο εισόδημα». </a:t>
            </a:r>
            <a:endParaRPr lang="el-GR" sz="2400" i="1" dirty="0">
              <a:solidFill>
                <a:srgbClr val="002060"/>
              </a:solidFill>
              <a:latin typeface="Times New Roman" pitchFamily="18" charset="0"/>
              <a:cs typeface="Times New Roman" pitchFamily="18" charset="0"/>
            </a:endParaRPr>
          </a:p>
        </p:txBody>
      </p:sp>
      <p:sp>
        <p:nvSpPr>
          <p:cNvPr id="5" name="4 - TextBox"/>
          <p:cNvSpPr txBox="1"/>
          <p:nvPr/>
        </p:nvSpPr>
        <p:spPr>
          <a:xfrm>
            <a:off x="883817" y="0"/>
            <a:ext cx="6334618" cy="1323439"/>
          </a:xfrm>
          <a:prstGeom prst="rect">
            <a:avLst/>
          </a:prstGeom>
          <a:noFill/>
        </p:spPr>
        <p:txBody>
          <a:bodyPr wrap="none" rtlCol="0">
            <a:spAutoFit/>
          </a:bodyPr>
          <a:lstStyle/>
          <a:p>
            <a:pPr algn="ctr">
              <a:spcBef>
                <a:spcPct val="0"/>
              </a:spcBef>
            </a:pP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ΚΕΙΜΕΝΟ ΚΑΙ ΖΩΓΡΑΦΙΑ</a:t>
            </a:r>
          </a:p>
          <a:p>
            <a:pPr algn="ctr">
              <a:spcBef>
                <a:spcPct val="0"/>
              </a:spcBef>
            </a:pP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 ΠΑΙΧΝΙΔΙΟΥ</a:t>
            </a:r>
            <a:endParaRPr lang="el-GR" sz="4000" b="1" spc="-100" dirty="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20</a:t>
            </a:fld>
            <a:endParaRPr lang="el-GR"/>
          </a:p>
        </p:txBody>
      </p:sp>
      <p:sp>
        <p:nvSpPr>
          <p:cNvPr id="4" name="3 - Τίτλος"/>
          <p:cNvSpPr>
            <a:spLocks noGrp="1"/>
          </p:cNvSpPr>
          <p:nvPr>
            <p:ph type="title"/>
          </p:nvPr>
        </p:nvSpPr>
        <p:spPr>
          <a:xfrm>
            <a:off x="899592" y="152400"/>
            <a:ext cx="7787208" cy="828328"/>
          </a:xfrm>
        </p:spPr>
        <p:txBody>
          <a:bodyPr>
            <a:normAutofit/>
          </a:bodyPr>
          <a:lstStyle/>
          <a:p>
            <a:pPr algn="ctr"/>
            <a:r>
              <a:rPr lang="el-GR" sz="4000" b="1" dirty="0" smtClean="0">
                <a:solidFill>
                  <a:srgbClr val="002060"/>
                </a:solidFill>
                <a:latin typeface="Times New Roman" pitchFamily="18" charset="0"/>
                <a:cs typeface="Times New Roman" pitchFamily="18" charset="0"/>
              </a:rPr>
              <a:t>ΚΑΡΤΕΛΑ ΠΑΙΧΝΙΔΙΟΥ</a:t>
            </a:r>
            <a:endParaRPr lang="el-GR" sz="4000" b="1" dirty="0">
              <a:solidFill>
                <a:srgbClr val="002060"/>
              </a:solidFill>
              <a:latin typeface="Times New Roman" pitchFamily="18" charset="0"/>
              <a:cs typeface="Times New Roman" pitchFamily="18" charset="0"/>
            </a:endParaRPr>
          </a:p>
        </p:txBody>
      </p:sp>
      <p:pic>
        <p:nvPicPr>
          <p:cNvPr id="5" name="4 - Θέση περιεχομένου" descr="paixnidi1.png"/>
          <p:cNvPicPr>
            <a:picLocks noGrp="1" noChangeAspect="1"/>
          </p:cNvPicPr>
          <p:nvPr>
            <p:ph idx="1"/>
          </p:nvPr>
        </p:nvPicPr>
        <p:blipFill>
          <a:blip r:embed="rId2" cstate="print">
            <a:lum bright="-14000" contrast="2000"/>
          </a:blip>
          <a:srcRect l="3538" t="1085" r="2751" b="6470"/>
          <a:stretch>
            <a:fillRect/>
          </a:stretch>
        </p:blipFill>
        <p:spPr>
          <a:xfrm>
            <a:off x="-60273" y="1196752"/>
            <a:ext cx="9204273" cy="5104966"/>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Θέση περιεχομένου" descr="DSCN9735.JPG"/>
          <p:cNvPicPr>
            <a:picLocks noGrp="1" noChangeAspect="1"/>
          </p:cNvPicPr>
          <p:nvPr>
            <p:ph idx="1"/>
          </p:nvPr>
        </p:nvPicPr>
        <p:blipFill>
          <a:blip r:embed="rId2" cstate="print"/>
          <a:srcRect t="14850" r="4826"/>
          <a:stretch>
            <a:fillRect/>
          </a:stretch>
        </p:blipFill>
        <p:spPr>
          <a:xfrm>
            <a:off x="971600" y="1556792"/>
            <a:ext cx="7412628" cy="4973960"/>
          </a:xfrm>
        </p:spPr>
      </p:pic>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21</a:t>
            </a:fld>
            <a:endParaRPr lang="el-GR"/>
          </a:p>
        </p:txBody>
      </p:sp>
      <p:sp>
        <p:nvSpPr>
          <p:cNvPr id="4" name="3 - Τίτλος"/>
          <p:cNvSpPr>
            <a:spLocks noGrp="1"/>
          </p:cNvSpPr>
          <p:nvPr>
            <p:ph type="title"/>
          </p:nvPr>
        </p:nvSpPr>
        <p:spPr>
          <a:xfrm>
            <a:off x="179512" y="0"/>
            <a:ext cx="8964488" cy="1412776"/>
          </a:xfrm>
        </p:spPr>
        <p:txBody>
          <a:bodyPr>
            <a:noAutofit/>
          </a:bodyPr>
          <a:lstStyle/>
          <a:p>
            <a:r>
              <a:rPr lang="el-GR" sz="4000" b="1" dirty="0" smtClean="0">
                <a:solidFill>
                  <a:srgbClr val="002060"/>
                </a:solidFill>
                <a:latin typeface="Times New Roman" pitchFamily="18" charset="0"/>
                <a:cs typeface="Times New Roman" pitchFamily="18" charset="0"/>
              </a:rPr>
              <a:t>ΠΑΙΞΙΜΟ ΨΗΦΙΑΚΟΥ ΠΑΙΧΝΙΔΙΟΥ ΣΤΗΝ ΑΙΘΟΥΣΑ ΠΛΗΡΟΦΟΡΙΚΗΣ</a:t>
            </a:r>
            <a:endParaRPr lang="el-GR" sz="4000" b="1" dirty="0">
              <a:solidFill>
                <a:srgbClr val="002060"/>
              </a:solidFill>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αριθμού διαφάνειας"/>
          <p:cNvSpPr>
            <a:spLocks noGrp="1"/>
          </p:cNvSpPr>
          <p:nvPr>
            <p:ph type="sldNum" sz="quarter" idx="12"/>
          </p:nvPr>
        </p:nvSpPr>
        <p:spPr/>
        <p:txBody>
          <a:bodyPr/>
          <a:lstStyle/>
          <a:p>
            <a:fld id="{46B166D5-8176-4AB8-BDE5-554511D16336}" type="slidenum">
              <a:rPr lang="el-GR" smtClean="0"/>
              <a:pPr/>
              <a:t>22</a:t>
            </a:fld>
            <a:endParaRPr lang="el-GR"/>
          </a:p>
        </p:txBody>
      </p:sp>
      <p:pic>
        <p:nvPicPr>
          <p:cNvPr id="5" name="0 - Εικόνα" descr="paixnidi_1.jpg"/>
          <p:cNvPicPr>
            <a:picLocks noGrp="1"/>
          </p:cNvPicPr>
          <p:nvPr>
            <p:ph idx="4294967295"/>
          </p:nvPr>
        </p:nvPicPr>
        <p:blipFill>
          <a:blip r:embed="rId2" cstate="print"/>
          <a:stretch>
            <a:fillRect/>
          </a:stretch>
        </p:blipFill>
        <p:spPr>
          <a:xfrm>
            <a:off x="0" y="0"/>
            <a:ext cx="9144000" cy="6858000"/>
          </a:xfrm>
          <a:prstGeom prst="rect">
            <a:avLst/>
          </a:prstGeom>
        </p:spPr>
      </p:pic>
      <p:sp>
        <p:nvSpPr>
          <p:cNvPr id="4" name="3 - TextBox"/>
          <p:cNvSpPr txBox="1"/>
          <p:nvPr/>
        </p:nvSpPr>
        <p:spPr>
          <a:xfrm>
            <a:off x="755576" y="188640"/>
            <a:ext cx="8111067" cy="707886"/>
          </a:xfrm>
          <a:prstGeom prst="rect">
            <a:avLst/>
          </a:prstGeom>
          <a:noFill/>
        </p:spPr>
        <p:txBody>
          <a:bodyPr wrap="square" rtlCol="0">
            <a:spAutoFit/>
          </a:bodyPr>
          <a:lstStyle/>
          <a:p>
            <a:r>
              <a:rPr lang="el-GR" sz="4000" b="1" dirty="0" smtClean="0">
                <a:latin typeface="Times New Roman" pitchFamily="18" charset="0"/>
                <a:cs typeface="Times New Roman" pitchFamily="18" charset="0"/>
              </a:rPr>
              <a:t>ΟΙ ΟΘΟΝΕΣ ΠΑΙΡΝΟΥΝ ΦΩΤΙΑ!</a:t>
            </a:r>
            <a:endParaRPr lang="el-GR" sz="4000" b="1"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περιεχομένου"/>
          <p:cNvSpPr>
            <a:spLocks noGrp="1"/>
          </p:cNvSpPr>
          <p:nvPr>
            <p:ph idx="1"/>
          </p:nvPr>
        </p:nvSpPr>
        <p:spPr/>
        <p:txBody>
          <a:bodyPr>
            <a:noAutofit/>
          </a:bodyPr>
          <a:lstStyle/>
          <a:p>
            <a:r>
              <a:rPr lang="el-GR" sz="2400" dirty="0" smtClean="0">
                <a:solidFill>
                  <a:srgbClr val="002060"/>
                </a:solidFill>
                <a:latin typeface="Times New Roman" pitchFamily="18" charset="0"/>
                <a:cs typeface="Times New Roman" pitchFamily="18" charset="0"/>
              </a:rPr>
              <a:t>Το  επιτραπέζιο παιχνίδι πραγματεύεται υπαρκτά περιβαλλοντικά προβλήματα γενικού, αλλά και τοπικού ενδιαφέροντος, όπως: </a:t>
            </a:r>
          </a:p>
          <a:p>
            <a:r>
              <a:rPr lang="el-GR" sz="2400" dirty="0" smtClean="0">
                <a:solidFill>
                  <a:srgbClr val="002060"/>
                </a:solidFill>
                <a:latin typeface="Times New Roman" pitchFamily="18" charset="0"/>
                <a:cs typeface="Times New Roman" pitchFamily="18" charset="0"/>
              </a:rPr>
              <a:t> Εγκατάλειψη των αναβαθμίδων καλλιέργειας, η οποία πληγώνει και υποβαθμίζει σε λειτουργικό και αισθητικό επίπεδο το αγροτικό και ιδιαίτερα το νησιωτικό τοπίο.</a:t>
            </a:r>
          </a:p>
          <a:p>
            <a:r>
              <a:rPr lang="el-GR" sz="2400" dirty="0" smtClean="0">
                <a:solidFill>
                  <a:srgbClr val="002060"/>
                </a:solidFill>
                <a:latin typeface="Times New Roman" pitchFamily="18" charset="0"/>
                <a:cs typeface="Times New Roman" pitchFamily="18" charset="0"/>
              </a:rPr>
              <a:t>Ρύπανση του περιβάλλοντος.</a:t>
            </a:r>
          </a:p>
          <a:p>
            <a:r>
              <a:rPr lang="el-GR" sz="2400" dirty="0" smtClean="0">
                <a:solidFill>
                  <a:srgbClr val="002060"/>
                </a:solidFill>
                <a:latin typeface="Times New Roman" pitchFamily="18" charset="0"/>
                <a:cs typeface="Times New Roman" pitchFamily="18" charset="0"/>
              </a:rPr>
              <a:t>Υποβάθμιση της τοπικής χλωρίδας και των ενδιαιτημάτων της τοπικής μικροπανίδας. </a:t>
            </a:r>
          </a:p>
          <a:p>
            <a:r>
              <a:rPr lang="el-GR" sz="2400" dirty="0" smtClean="0">
                <a:solidFill>
                  <a:srgbClr val="002060"/>
                </a:solidFill>
                <a:latin typeface="Times New Roman" pitchFamily="18" charset="0"/>
                <a:cs typeface="Times New Roman" pitchFamily="18" charset="0"/>
              </a:rPr>
              <a:t>Οι μαθητές/τριες, επίσης, κατανοούν ότι οι αναβαθμίδες καλλιέργειας συγκρατώντας το χώμα και το νερό στο  έδαφος, συνδέονται άμεσα με την αειφορική διαχείριση των πόρων του αγροτικού τοπίου. </a:t>
            </a:r>
          </a:p>
        </p:txBody>
      </p:sp>
      <p:sp>
        <p:nvSpPr>
          <p:cNvPr id="2" name="1 - Θέση αριθμού διαφάνειας"/>
          <p:cNvSpPr>
            <a:spLocks noGrp="1"/>
          </p:cNvSpPr>
          <p:nvPr>
            <p:ph type="sldNum" sz="quarter" idx="15"/>
          </p:nvPr>
        </p:nvSpPr>
        <p:spPr/>
        <p:txBody>
          <a:bodyPr/>
          <a:lstStyle/>
          <a:p>
            <a:fld id="{46B166D5-8176-4AB8-BDE5-554511D16336}" type="slidenum">
              <a:rPr lang="el-GR" smtClean="0"/>
              <a:pPr/>
              <a:t>23</a:t>
            </a:fld>
            <a:endParaRPr lang="el-GR"/>
          </a:p>
        </p:txBody>
      </p:sp>
      <p:sp>
        <p:nvSpPr>
          <p:cNvPr id="3" name="2 - Τίτλος"/>
          <p:cNvSpPr>
            <a:spLocks noGrp="1"/>
          </p:cNvSpPr>
          <p:nvPr>
            <p:ph type="title"/>
          </p:nvPr>
        </p:nvSpPr>
        <p:spPr/>
        <p:txBody>
          <a:bodyPr>
            <a:normAutofit fontScale="90000"/>
          </a:bodyPr>
          <a:lstStyle/>
          <a:p>
            <a:pPr algn="ctr"/>
            <a:r>
              <a:rPr lang="el-GR" b="1" dirty="0" smtClean="0">
                <a:solidFill>
                  <a:srgbClr val="002060"/>
                </a:solidFill>
                <a:latin typeface="Times New Roman" pitchFamily="18" charset="0"/>
                <a:cs typeface="Times New Roman" pitchFamily="18" charset="0"/>
              </a:rPr>
              <a:t>ΕΠΙΤΡΑΠΕΖΙΟ ΠΑΙΧΝΙΔΙ</a:t>
            </a:r>
            <a:br>
              <a:rPr lang="el-GR" b="1" dirty="0" smtClean="0">
                <a:solidFill>
                  <a:srgbClr val="002060"/>
                </a:solidFill>
                <a:latin typeface="Times New Roman" pitchFamily="18" charset="0"/>
                <a:cs typeface="Times New Roman" pitchFamily="18" charset="0"/>
              </a:rPr>
            </a:br>
            <a:r>
              <a:rPr lang="el-GR" b="1" i="1" dirty="0" smtClean="0">
                <a:solidFill>
                  <a:srgbClr val="002060"/>
                </a:solidFill>
                <a:latin typeface="Times New Roman" pitchFamily="18" charset="0"/>
                <a:cs typeface="Times New Roman" pitchFamily="18" charset="0"/>
              </a:rPr>
              <a:t>«ΤΑΞΙΔΙ ΣΤΗΝ ΤΕΧΝΗ ΤΗΣ ΖΩΗΣ»</a:t>
            </a:r>
            <a:endParaRPr lang="el-GR" b="1" i="1" dirty="0">
              <a:solidFill>
                <a:srgbClr val="002060"/>
              </a:solidFill>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24</a:t>
            </a:fld>
            <a:endParaRPr lang="el-GR"/>
          </a:p>
        </p:txBody>
      </p:sp>
      <p:sp>
        <p:nvSpPr>
          <p:cNvPr id="4" name="3 - Τίτλος"/>
          <p:cNvSpPr>
            <a:spLocks noGrp="1"/>
          </p:cNvSpPr>
          <p:nvPr>
            <p:ph type="title"/>
          </p:nvPr>
        </p:nvSpPr>
        <p:spPr>
          <a:xfrm>
            <a:off x="914400" y="0"/>
            <a:ext cx="8229600" cy="908720"/>
          </a:xfrm>
        </p:spPr>
        <p:txBody>
          <a:bodyPr>
            <a:normAutofit/>
          </a:bodyPr>
          <a:lstStyle/>
          <a:p>
            <a:pPr algn="ctr"/>
            <a:r>
              <a:rPr lang="el-GR" sz="4000" b="1" dirty="0" smtClean="0">
                <a:solidFill>
                  <a:srgbClr val="002060"/>
                </a:solidFill>
                <a:latin typeface="Times New Roman" pitchFamily="18" charset="0"/>
                <a:cs typeface="Times New Roman" pitchFamily="18" charset="0"/>
              </a:rPr>
              <a:t>ΠΙΣΤΑ ΠΑΙΧΝΙΔΙΟΥ</a:t>
            </a:r>
            <a:endParaRPr lang="el-GR" sz="4000" b="1" dirty="0">
              <a:solidFill>
                <a:srgbClr val="002060"/>
              </a:solidFill>
              <a:latin typeface="Times New Roman" pitchFamily="18" charset="0"/>
              <a:cs typeface="Times New Roman" pitchFamily="18" charset="0"/>
            </a:endParaRPr>
          </a:p>
        </p:txBody>
      </p:sp>
      <p:pic>
        <p:nvPicPr>
          <p:cNvPr id="5" name="5 - Θέση περιεχομένου" descr="Tamplo Teliko.jpg"/>
          <p:cNvPicPr>
            <a:picLocks noGrp="1" noChangeAspect="1"/>
          </p:cNvPicPr>
          <p:nvPr>
            <p:ph idx="1"/>
          </p:nvPr>
        </p:nvPicPr>
        <p:blipFill>
          <a:blip r:embed="rId2" cstate="print"/>
          <a:stretch>
            <a:fillRect/>
          </a:stretch>
        </p:blipFill>
        <p:spPr>
          <a:xfrm>
            <a:off x="796491" y="1124744"/>
            <a:ext cx="7610893" cy="5328592"/>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1268760"/>
            <a:ext cx="8229600" cy="4827240"/>
          </a:xfrm>
        </p:spPr>
        <p:txBody>
          <a:bodyPr>
            <a:normAutofit/>
          </a:bodyPr>
          <a:lstStyle/>
          <a:p>
            <a:r>
              <a:rPr lang="el-GR" sz="2000" dirty="0" smtClean="0">
                <a:solidFill>
                  <a:srgbClr val="002060"/>
                </a:solidFill>
                <a:latin typeface="Times New Roman" pitchFamily="18" charset="0"/>
                <a:cs typeface="Times New Roman" pitchFamily="18" charset="0"/>
              </a:rPr>
              <a:t>Οι μαθητές/τριες του Προγράμματος  έπαιξαν  στη  Βιβλιοθήκη του 2ου Γυμνασίου Λέρου, τους το επιτραπέζιο παιχνίδι  με σκοπό να μάθουν περισσότερα για τις αναβαθμίδες  (ξερολιθιές) και για τα ζώα και τα φυτά που ζουν εκεί.</a:t>
            </a:r>
          </a:p>
          <a:p>
            <a:r>
              <a:rPr lang="el-GR" sz="2000" dirty="0" smtClean="0">
                <a:solidFill>
                  <a:srgbClr val="002060"/>
                </a:solidFill>
                <a:latin typeface="Times New Roman" pitchFamily="18" charset="0"/>
                <a:cs typeface="Times New Roman" pitchFamily="18" charset="0"/>
              </a:rPr>
              <a:t>Όταν προσφέρουν κάτι καλό για το περιβάλλον επιβραβεύονται, προχωρούν και απαλλάσσονται από τις μάρκες τους (σκουπίδια). Όταν το ρυπαίνουν, καταστρέφουν την παραδοσιακή ξερολιθιά ή ενοχλούν τα πλάσματα που ζουν σε αυτήν, πηγαίνουν πίσω, χάνουν τη σειρά τους ή φορτώνονται με μάρκες. Το παιχνίδι έχει δημιουργηθεί και εικονογραφηθεί από την εκπαιδευτικό Χαρά Χρυσανθάκη </a:t>
            </a:r>
          </a:p>
          <a:p>
            <a:endParaRPr lang="el-GR" dirty="0"/>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25</a:t>
            </a:fld>
            <a:endParaRPr lang="el-GR"/>
          </a:p>
        </p:txBody>
      </p:sp>
      <p:sp>
        <p:nvSpPr>
          <p:cNvPr id="4" name="3 - Τίτλος"/>
          <p:cNvSpPr>
            <a:spLocks noGrp="1"/>
          </p:cNvSpPr>
          <p:nvPr>
            <p:ph type="title"/>
          </p:nvPr>
        </p:nvSpPr>
        <p:spPr/>
        <p:txBody>
          <a:bodyPr>
            <a:normAutofit fontScale="90000"/>
          </a:bodyPr>
          <a:lstStyle/>
          <a:p>
            <a:pPr algn="ctr"/>
            <a:r>
              <a:rPr lang="el-GR" sz="4400" b="1" dirty="0" smtClean="0">
                <a:solidFill>
                  <a:srgbClr val="002060"/>
                </a:solidFill>
                <a:latin typeface="Times New Roman" pitchFamily="18" charset="0"/>
                <a:cs typeface="Times New Roman" pitchFamily="18" charset="0"/>
              </a:rPr>
              <a:t>ΔΙΑΔΡΟΜΗ ΕΠΑΝΩ ΣΕ ΕΝΑΝ ΞΕΡΟΛΙΘΙΚΟ ΤΟΙΧΟ</a:t>
            </a:r>
            <a:endParaRPr lang="el-GR" b="1" dirty="0"/>
          </a:p>
        </p:txBody>
      </p:sp>
      <p:pic>
        <p:nvPicPr>
          <p:cNvPr id="5" name="4 - Θέση περιεχομένου" descr="pionia TELIKA.jpg"/>
          <p:cNvPicPr>
            <a:picLocks noChangeAspect="1"/>
          </p:cNvPicPr>
          <p:nvPr/>
        </p:nvPicPr>
        <p:blipFill>
          <a:blip r:embed="rId2" cstate="print"/>
          <a:stretch>
            <a:fillRect/>
          </a:stretch>
        </p:blipFill>
        <p:spPr>
          <a:xfrm>
            <a:off x="1763688" y="4605509"/>
            <a:ext cx="6120680" cy="204483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αριθμού διαφάνειας"/>
          <p:cNvSpPr>
            <a:spLocks noGrp="1"/>
          </p:cNvSpPr>
          <p:nvPr>
            <p:ph type="sldNum" sz="quarter" idx="12"/>
          </p:nvPr>
        </p:nvSpPr>
        <p:spPr/>
        <p:txBody>
          <a:bodyPr/>
          <a:lstStyle/>
          <a:p>
            <a:fld id="{46B166D5-8176-4AB8-BDE5-554511D16336}" type="slidenum">
              <a:rPr lang="el-GR" smtClean="0"/>
              <a:pPr/>
              <a:t>26</a:t>
            </a:fld>
            <a:endParaRPr lang="el-GR"/>
          </a:p>
        </p:txBody>
      </p:sp>
      <p:pic>
        <p:nvPicPr>
          <p:cNvPr id="5" name="4 - Εικόνα" descr="paixnidi_1.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1628800"/>
            <a:ext cx="8229600" cy="5229200"/>
          </a:xfrm>
        </p:spPr>
        <p:txBody>
          <a:bodyPr>
            <a:normAutofit lnSpcReduction="10000"/>
          </a:bodyPr>
          <a:lstStyle/>
          <a:p>
            <a:r>
              <a:rPr lang="el-GR" sz="2400" dirty="0" smtClean="0">
                <a:solidFill>
                  <a:srgbClr val="002060"/>
                </a:solidFill>
                <a:latin typeface="Times New Roman" pitchFamily="18" charset="0"/>
                <a:cs typeface="Times New Roman" pitchFamily="18" charset="0"/>
              </a:rPr>
              <a:t>Τρισδιάστατη ψηφιακή  (</a:t>
            </a:r>
            <a:r>
              <a:rPr lang="en-US" sz="2400" dirty="0" smtClean="0">
                <a:solidFill>
                  <a:srgbClr val="002060"/>
                </a:solidFill>
                <a:latin typeface="Times New Roman" pitchFamily="18" charset="0"/>
                <a:cs typeface="Times New Roman" pitchFamily="18" charset="0"/>
              </a:rPr>
              <a:t>VR)</a:t>
            </a:r>
            <a:r>
              <a:rPr lang="el-GR" sz="2400" dirty="0" smtClean="0">
                <a:solidFill>
                  <a:srgbClr val="002060"/>
                </a:solidFill>
                <a:latin typeface="Times New Roman" pitchFamily="18" charset="0"/>
                <a:cs typeface="Times New Roman" pitchFamily="18" charset="0"/>
              </a:rPr>
              <a:t> έκθεση έργων  ζωγραφικής μαθητών/τριών του 1ου και του 2ου Γυμνασίου Λέρου με θέμα  </a:t>
            </a:r>
            <a:r>
              <a:rPr lang="el-GR" sz="2400" i="1" dirty="0" smtClean="0">
                <a:solidFill>
                  <a:srgbClr val="002060"/>
                </a:solidFill>
                <a:latin typeface="Times New Roman" pitchFamily="18" charset="0"/>
                <a:cs typeface="Times New Roman" pitchFamily="18" charset="0"/>
              </a:rPr>
              <a:t>«Ξερολιθιά» </a:t>
            </a:r>
            <a:r>
              <a:rPr lang="el-GR" sz="2400" dirty="0" smtClean="0">
                <a:solidFill>
                  <a:srgbClr val="002060"/>
                </a:solidFill>
                <a:latin typeface="Times New Roman" pitchFamily="18" charset="0"/>
                <a:cs typeface="Times New Roman" pitchFamily="18" charset="0"/>
              </a:rPr>
              <a:t>με θέμα τις αναβαθμίδες καλλιέργειας (πεζούλες). Η εικονική έκθεση δημιουργήθηκε με την ψηφιακή VR εφαρμογή </a:t>
            </a:r>
            <a:r>
              <a:rPr lang="el-GR" sz="2400" i="1" dirty="0" smtClean="0">
                <a:solidFill>
                  <a:srgbClr val="002060"/>
                </a:solidFill>
                <a:latin typeface="Times New Roman" pitchFamily="18" charset="0"/>
                <a:cs typeface="Times New Roman" pitchFamily="18" charset="0"/>
              </a:rPr>
              <a:t>«Artsteps». </a:t>
            </a:r>
            <a:r>
              <a:rPr lang="el-GR" sz="2400" dirty="0" smtClean="0">
                <a:solidFill>
                  <a:srgbClr val="002060"/>
                </a:solidFill>
                <a:latin typeface="Times New Roman" pitchFamily="18" charset="0"/>
                <a:cs typeface="Times New Roman" pitchFamily="18" charset="0"/>
              </a:rPr>
              <a:t>Κάνοντας κλικ  στις πράσινες πατούσες, επάνω στο πάτωμα του εικονικού μουσείου ή χρησιμοποιώντας τα βελάκια του πληκτρολογίου, οι μαθητές/τριες βλέπουν μαζί με τον εκπαιδευτικό, από κοντά όλα τα έργα της έκθεσης. </a:t>
            </a:r>
          </a:p>
          <a:p>
            <a:r>
              <a:rPr lang="el-GR" sz="2400" dirty="0" smtClean="0">
                <a:solidFill>
                  <a:srgbClr val="002060"/>
                </a:solidFill>
                <a:latin typeface="Times New Roman" pitchFamily="18" charset="0"/>
                <a:cs typeface="Times New Roman" pitchFamily="18" charset="0"/>
              </a:rPr>
              <a:t>Κάνοντας κλικ επάνω στο κάθε έργο διακρίνεται ο  τίτλος, οι διαστάσεις, τα υλικά κατασκευής, το όνομα του δημιουργού και η τάξη του. Για να περιηγηθείτε στην έκθεση επισκεφθείτε τον παρακάτω σύνδεσμο:</a:t>
            </a:r>
          </a:p>
          <a:p>
            <a:r>
              <a:rPr lang="el-GR" sz="2400" u="sng" dirty="0" smtClean="0">
                <a:latin typeface="Times New Roman" pitchFamily="18" charset="0"/>
                <a:cs typeface="Times New Roman" pitchFamily="18" charset="0"/>
                <a:hlinkClick r:id="rId2"/>
              </a:rPr>
              <a:t>https://www.artsteps.com/view/60676a88b75dce88bb059352/?currentUser</a:t>
            </a:r>
            <a:endParaRPr lang="el-GR" sz="2400" dirty="0" smtClean="0">
              <a:latin typeface="Times New Roman" pitchFamily="18" charset="0"/>
              <a:cs typeface="Times New Roman" pitchFamily="18" charset="0"/>
            </a:endParaRPr>
          </a:p>
          <a:p>
            <a:endParaRPr lang="el-GR" sz="2400" dirty="0" smtClean="0">
              <a:solidFill>
                <a:srgbClr val="002060"/>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27</a:t>
            </a:fld>
            <a:endParaRPr lang="el-GR"/>
          </a:p>
        </p:txBody>
      </p:sp>
      <p:sp>
        <p:nvSpPr>
          <p:cNvPr id="4" name="3 - Τίτλος"/>
          <p:cNvSpPr>
            <a:spLocks noGrp="1"/>
          </p:cNvSpPr>
          <p:nvPr>
            <p:ph type="title"/>
          </p:nvPr>
        </p:nvSpPr>
        <p:spPr>
          <a:xfrm>
            <a:off x="179512" y="152400"/>
            <a:ext cx="8964488" cy="1404392"/>
          </a:xfrm>
        </p:spPr>
        <p:txBody>
          <a:bodyPr>
            <a:normAutofit/>
          </a:bodyPr>
          <a:lstStyle/>
          <a:p>
            <a:pPr algn="ctr"/>
            <a:r>
              <a:rPr lang="el-GR" sz="4000" b="1" dirty="0" smtClean="0">
                <a:solidFill>
                  <a:srgbClr val="002060"/>
                </a:solidFill>
                <a:latin typeface="Times New Roman" pitchFamily="18" charset="0"/>
                <a:cs typeface="Times New Roman" pitchFamily="18" charset="0"/>
              </a:rPr>
              <a:t>ΨΗΦΙΑΚΗ  ΤΡΙΣΔΙΑΣΤΑΤΗ ΕΚΘΕΣΗ  ΖΩΓΡΑΦΙΚΗΣ </a:t>
            </a:r>
            <a:r>
              <a:rPr lang="el-GR" sz="4000" b="1" i="1" dirty="0" smtClean="0">
                <a:solidFill>
                  <a:srgbClr val="002060"/>
                </a:solidFill>
                <a:latin typeface="Times New Roman" pitchFamily="18" charset="0"/>
                <a:cs typeface="Times New Roman" pitchFamily="18" charset="0"/>
              </a:rPr>
              <a:t>«ΞΕΡΟΛΙΘΙΕΣ» </a:t>
            </a:r>
            <a:endParaRPr lang="el-GR" sz="4000" b="1" i="1" dirty="0">
              <a:solidFill>
                <a:srgbClr val="002060"/>
              </a:solidFill>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28</a:t>
            </a:fld>
            <a:endParaRPr lang="el-GR"/>
          </a:p>
        </p:txBody>
      </p:sp>
      <p:pic>
        <p:nvPicPr>
          <p:cNvPr id="3" name="2 - Εικόνα" descr="artsteps.png"/>
          <p:cNvPicPr>
            <a:picLocks noChangeAspect="1"/>
          </p:cNvPicPr>
          <p:nvPr/>
        </p:nvPicPr>
        <p:blipFill>
          <a:blip r:embed="rId2" cstate="print"/>
          <a:stretch>
            <a:fillRect/>
          </a:stretch>
        </p:blipFill>
        <p:spPr>
          <a:xfrm>
            <a:off x="0" y="1717010"/>
            <a:ext cx="9144000" cy="5140990"/>
          </a:xfrm>
          <a:prstGeom prst="rect">
            <a:avLst/>
          </a:prstGeom>
        </p:spPr>
      </p:pic>
      <p:sp>
        <p:nvSpPr>
          <p:cNvPr id="4" name="3 - TextBox"/>
          <p:cNvSpPr txBox="1"/>
          <p:nvPr/>
        </p:nvSpPr>
        <p:spPr>
          <a:xfrm>
            <a:off x="467544" y="260648"/>
            <a:ext cx="8635313" cy="1323439"/>
          </a:xfrm>
          <a:prstGeom prst="rect">
            <a:avLst/>
          </a:prstGeom>
          <a:noFill/>
        </p:spPr>
        <p:txBody>
          <a:bodyPr wrap="none" rtlCol="0">
            <a:spAutoFit/>
          </a:bodyPr>
          <a:lstStyle/>
          <a:p>
            <a:pPr algn="ctr">
              <a:spcBef>
                <a:spcPct val="0"/>
              </a:spcBef>
            </a:pP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ΨΗΦΙΑΚΗ ΕΚΘΕΣΗ ΖΩΓΡΑΦΙΚΗΣ</a:t>
            </a:r>
          </a:p>
          <a:p>
            <a:pPr algn="ctr">
              <a:spcBef>
                <a:spcPct val="0"/>
              </a:spcBef>
            </a:pP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 </a:t>
            </a:r>
            <a:r>
              <a:rPr lang="el-GR" sz="4000" b="1" i="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«ΞΕΡΟΛΙΘΙΕΣ»-</a:t>
            </a:r>
            <a:r>
              <a:rPr lang="en-US"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ARTSTEPS</a:t>
            </a:r>
            <a:endParaRPr lang="el-GR" sz="4000" b="1" spc="-100" dirty="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1988840"/>
            <a:ext cx="8229600" cy="4107160"/>
          </a:xfrm>
        </p:spPr>
        <p:txBody>
          <a:bodyPr>
            <a:normAutofit lnSpcReduction="10000"/>
          </a:bodyPr>
          <a:lstStyle/>
          <a:p>
            <a:r>
              <a:rPr lang="el-GR" sz="2400" dirty="0" smtClean="0">
                <a:solidFill>
                  <a:srgbClr val="002060"/>
                </a:solidFill>
                <a:latin typeface="Times New Roman" pitchFamily="18" charset="0"/>
                <a:cs typeface="Times New Roman" pitchFamily="18" charset="0"/>
              </a:rPr>
              <a:t>Αρκετοί από τους μαθητές/τριες </a:t>
            </a:r>
            <a:r>
              <a:rPr lang="en-US" sz="2400" dirty="0" smtClean="0">
                <a:solidFill>
                  <a:srgbClr val="002060"/>
                </a:solidFill>
                <a:latin typeface="Times New Roman" pitchFamily="18" charset="0"/>
                <a:cs typeface="Times New Roman" pitchFamily="18" charset="0"/>
              </a:rPr>
              <a:t> </a:t>
            </a:r>
            <a:r>
              <a:rPr lang="el-GR" sz="2400" dirty="0" smtClean="0">
                <a:solidFill>
                  <a:srgbClr val="002060"/>
                </a:solidFill>
                <a:latin typeface="Times New Roman" pitchFamily="18" charset="0"/>
                <a:cs typeface="Times New Roman" pitchFamily="18" charset="0"/>
              </a:rPr>
              <a:t>του ΠΠΕ συμμετείχαν  με έργα τους στον Πανελλήνιο Μαθητικό Διαγωνισμό Ζωγραφικής με τίτλο </a:t>
            </a:r>
            <a:r>
              <a:rPr lang="el-GR" sz="2400" i="1" dirty="0" smtClean="0">
                <a:solidFill>
                  <a:srgbClr val="002060"/>
                </a:solidFill>
                <a:latin typeface="Times New Roman" pitchFamily="18" charset="0"/>
                <a:cs typeface="Times New Roman" pitchFamily="18" charset="0"/>
              </a:rPr>
              <a:t>«Οι αναβαθμίδες καλλιέργειας στην Ελλάδα: παλιά, τώρα, για πάντα» </a:t>
            </a:r>
            <a:r>
              <a:rPr lang="el-GR" sz="2400" dirty="0" smtClean="0">
                <a:solidFill>
                  <a:srgbClr val="002060"/>
                </a:solidFill>
                <a:latin typeface="Times New Roman" pitchFamily="18" charset="0"/>
                <a:cs typeface="Times New Roman" pitchFamily="18" charset="0"/>
              </a:rPr>
              <a:t>που  προκήρυξε το Τμήμα Γεωγραφίας του Πανεπιστημίου Αιγαίου (</a:t>
            </a:r>
            <a:r>
              <a:rPr lang="el-GR" sz="2400" dirty="0" smtClean="0">
                <a:solidFill>
                  <a:srgbClr val="002060"/>
                </a:solidFill>
                <a:latin typeface="Times New Roman" pitchFamily="18" charset="0"/>
                <a:cs typeface="Times New Roman" pitchFamily="18" charset="0"/>
                <a:hlinkClick r:id="rId2"/>
              </a:rPr>
              <a:t>https://geography.aegean.gr/</a:t>
            </a:r>
            <a:r>
              <a:rPr lang="el-GR" sz="2400" dirty="0" smtClean="0">
                <a:solidFill>
                  <a:srgbClr val="002060"/>
                </a:solidFill>
                <a:latin typeface="Times New Roman" pitchFamily="18" charset="0"/>
                <a:cs typeface="Times New Roman" pitchFamily="18" charset="0"/>
              </a:rPr>
              <a:t>),</a:t>
            </a:r>
          </a:p>
          <a:p>
            <a:r>
              <a:rPr lang="el-GR" sz="2400" dirty="0" smtClean="0">
                <a:solidFill>
                  <a:srgbClr val="002060"/>
                </a:solidFill>
                <a:latin typeface="Times New Roman" pitchFamily="18" charset="0"/>
                <a:cs typeface="Times New Roman" pitchFamily="18" charset="0"/>
              </a:rPr>
              <a:t>Ο Διαγωνισμός υλοποιήθηκε στο πλαίσιο εορτασμού των 25 χρόνων λειτουργίας του, Τμήματος, σε συνεργασία με το Ευρωπαϊκό έργο LIFETERRACESCAPE (http://www.lifeterracescape.aegean.gr/), το οποίο  συγχρηματοδοτείται από την Ευρωπαϊκή Επιτροπή.</a:t>
            </a:r>
            <a:endParaRPr lang="el-GR" sz="2400" dirty="0">
              <a:solidFill>
                <a:srgbClr val="002060"/>
              </a:solidFill>
            </a:endParaRPr>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29</a:t>
            </a:fld>
            <a:endParaRPr lang="el-GR"/>
          </a:p>
        </p:txBody>
      </p:sp>
      <p:sp>
        <p:nvSpPr>
          <p:cNvPr id="4" name="3 - Τίτλος"/>
          <p:cNvSpPr>
            <a:spLocks noGrp="1"/>
          </p:cNvSpPr>
          <p:nvPr>
            <p:ph type="title"/>
          </p:nvPr>
        </p:nvSpPr>
        <p:spPr>
          <a:xfrm>
            <a:off x="457200" y="152400"/>
            <a:ext cx="8229600" cy="1836440"/>
          </a:xfrm>
        </p:spPr>
        <p:txBody>
          <a:bodyPr>
            <a:noAutofit/>
          </a:bodyPr>
          <a:lstStyle/>
          <a:p>
            <a:pPr algn="ctr"/>
            <a:r>
              <a:rPr lang="el-GR" sz="4000" b="1" dirty="0" smtClean="0">
                <a:solidFill>
                  <a:srgbClr val="002060"/>
                </a:solidFill>
                <a:latin typeface="Times New Roman" pitchFamily="18" charset="0"/>
                <a:cs typeface="Times New Roman" pitchFamily="18" charset="0"/>
              </a:rPr>
              <a:t>ΣΥΜΜΕΤΟΧΗ  ΣΕ  ΠΑΝΕΛΛΗΝΙΟ ΜΑΘΗΤΙΚΟ ΔΙΑΓΩΝΙΣΜΟ ΖΩΓΡΑΦΙΚΗΣ</a:t>
            </a:r>
            <a:endParaRPr lang="el-GR" sz="4000" b="1" dirty="0">
              <a:solidFill>
                <a:srgbClr val="002060"/>
              </a:solidFill>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Θέση περιεχομένου" descr="vravefsi.jpg"/>
          <p:cNvPicPr>
            <a:picLocks noGrp="1" noChangeAspect="1"/>
          </p:cNvPicPr>
          <p:nvPr>
            <p:ph idx="1"/>
          </p:nvPr>
        </p:nvPicPr>
        <p:blipFill>
          <a:blip r:embed="rId2" cstate="print"/>
          <a:srcRect b="52940"/>
          <a:stretch>
            <a:fillRect/>
          </a:stretch>
        </p:blipFill>
        <p:spPr>
          <a:xfrm>
            <a:off x="0" y="2132856"/>
            <a:ext cx="9144000" cy="3227404"/>
          </a:xfrm>
        </p:spPr>
      </p:pic>
      <p:sp>
        <p:nvSpPr>
          <p:cNvPr id="2" name="1 - Θέση αριθμού διαφάνειας"/>
          <p:cNvSpPr>
            <a:spLocks noGrp="1"/>
          </p:cNvSpPr>
          <p:nvPr>
            <p:ph type="sldNum" sz="quarter" idx="15"/>
          </p:nvPr>
        </p:nvSpPr>
        <p:spPr/>
        <p:txBody>
          <a:bodyPr/>
          <a:lstStyle/>
          <a:p>
            <a:fld id="{46B166D5-8176-4AB8-BDE5-554511D16336}" type="slidenum">
              <a:rPr lang="el-GR" smtClean="0"/>
              <a:pPr/>
              <a:t>30</a:t>
            </a:fld>
            <a:endParaRPr lang="el-GR"/>
          </a:p>
        </p:txBody>
      </p:sp>
      <p:sp>
        <p:nvSpPr>
          <p:cNvPr id="3" name="2 - Τίτλος"/>
          <p:cNvSpPr>
            <a:spLocks noGrp="1"/>
          </p:cNvSpPr>
          <p:nvPr>
            <p:ph type="title"/>
          </p:nvPr>
        </p:nvSpPr>
        <p:spPr>
          <a:xfrm>
            <a:off x="457200" y="152400"/>
            <a:ext cx="8229600" cy="1764432"/>
          </a:xfrm>
        </p:spPr>
        <p:txBody>
          <a:bodyPr>
            <a:noAutofit/>
          </a:bodyPr>
          <a:lstStyle/>
          <a:p>
            <a:pPr algn="ctr"/>
            <a:r>
              <a:rPr lang="el-GR" sz="4000" b="1" dirty="0" smtClean="0">
                <a:solidFill>
                  <a:srgbClr val="002060"/>
                </a:solidFill>
                <a:latin typeface="Times New Roman" pitchFamily="18" charset="0"/>
                <a:cs typeface="Times New Roman" pitchFamily="18" charset="0"/>
              </a:rPr>
              <a:t>ΔΙΑΓΩΝΙΣΜΟΣ ΖΩΓΡΑΦΙΚΗΣ</a:t>
            </a:r>
            <a:br>
              <a:rPr lang="el-GR" sz="4000" b="1" dirty="0" smtClean="0">
                <a:solidFill>
                  <a:srgbClr val="002060"/>
                </a:solidFill>
                <a:latin typeface="Times New Roman" pitchFamily="18" charset="0"/>
                <a:cs typeface="Times New Roman" pitchFamily="18" charset="0"/>
              </a:rPr>
            </a:br>
            <a:r>
              <a:rPr lang="el-GR" sz="4000" b="1" dirty="0" smtClean="0">
                <a:solidFill>
                  <a:srgbClr val="002060"/>
                </a:solidFill>
                <a:latin typeface="Times New Roman" pitchFamily="18" charset="0"/>
                <a:cs typeface="Times New Roman" pitchFamily="18" charset="0"/>
              </a:rPr>
              <a:t>ΒΡΑΒΕΥΣΗ ΜΑΘΗΤΩΝ/ΤΡΙΩΝ</a:t>
            </a:r>
            <a:br>
              <a:rPr lang="el-GR" sz="4000" b="1" dirty="0" smtClean="0">
                <a:solidFill>
                  <a:srgbClr val="002060"/>
                </a:solidFill>
                <a:latin typeface="Times New Roman" pitchFamily="18" charset="0"/>
                <a:cs typeface="Times New Roman" pitchFamily="18" charset="0"/>
              </a:rPr>
            </a:br>
            <a:r>
              <a:rPr lang="el-GR" sz="4000" b="1" dirty="0" smtClean="0">
                <a:solidFill>
                  <a:srgbClr val="002060"/>
                </a:solidFill>
                <a:latin typeface="Times New Roman" pitchFamily="18" charset="0"/>
                <a:cs typeface="Times New Roman" pitchFamily="18" charset="0"/>
              </a:rPr>
              <a:t>ΣΤΟ 2ο ΓΥΜΝΑΣΙΟ ΛΕΡΟΥ</a:t>
            </a:r>
            <a:endParaRPr lang="el-GR" sz="4000" b="1" dirty="0">
              <a:solidFill>
                <a:srgbClr val="002060"/>
              </a:solidFill>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Θέση περιεχομένου" descr="ΑΝΑΒΑΘΜΙΔΕΣ-ΦΛΩΡΕΝΤΗΣ.jpg"/>
          <p:cNvPicPr>
            <a:picLocks noGrp="1" noChangeAspect="1"/>
          </p:cNvPicPr>
          <p:nvPr>
            <p:ph idx="1"/>
          </p:nvPr>
        </p:nvPicPr>
        <p:blipFill>
          <a:blip r:embed="rId2" cstate="print"/>
          <a:srcRect b="8651"/>
          <a:stretch>
            <a:fillRect/>
          </a:stretch>
        </p:blipFill>
        <p:spPr>
          <a:xfrm>
            <a:off x="1331640" y="1844824"/>
            <a:ext cx="6471684" cy="4433851"/>
          </a:xfrm>
        </p:spPr>
      </p:pic>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31</a:t>
            </a:fld>
            <a:endParaRPr lang="el-GR"/>
          </a:p>
        </p:txBody>
      </p:sp>
      <p:sp>
        <p:nvSpPr>
          <p:cNvPr id="4" name="3 - Τίτλος"/>
          <p:cNvSpPr>
            <a:spLocks noGrp="1"/>
          </p:cNvSpPr>
          <p:nvPr>
            <p:ph type="title"/>
          </p:nvPr>
        </p:nvSpPr>
        <p:spPr>
          <a:xfrm>
            <a:off x="755576" y="152400"/>
            <a:ext cx="7931224" cy="1620416"/>
          </a:xfrm>
        </p:spPr>
        <p:txBody>
          <a:bodyPr>
            <a:noAutofit/>
          </a:bodyPr>
          <a:lstStyle/>
          <a:p>
            <a:pPr algn="ctr"/>
            <a:r>
              <a:rPr lang="el-GR" sz="4000" b="1" dirty="0" smtClean="0">
                <a:solidFill>
                  <a:srgbClr val="002060"/>
                </a:solidFill>
                <a:latin typeface="Times New Roman" pitchFamily="18" charset="0"/>
                <a:cs typeface="Times New Roman" pitchFamily="18" charset="0"/>
              </a:rPr>
              <a:t>ΨΗΦΙΑΚΗ ΕΚΘΕΣΗ ΦΩΤΟΓΡΑΦΙΑΣ </a:t>
            </a:r>
            <a:r>
              <a:rPr lang="el-GR" sz="4000" b="1" i="1" dirty="0" smtClean="0">
                <a:solidFill>
                  <a:srgbClr val="002060"/>
                </a:solidFill>
                <a:latin typeface="Times New Roman" pitchFamily="18" charset="0"/>
                <a:cs typeface="Times New Roman" pitchFamily="18" charset="0"/>
              </a:rPr>
              <a:t>«ΞΕΡΟΛΙΘΙΕΣ»   </a:t>
            </a:r>
            <a:r>
              <a:rPr lang="el-GR" sz="4000" b="1" dirty="0" smtClean="0">
                <a:solidFill>
                  <a:srgbClr val="002060"/>
                </a:solidFill>
                <a:latin typeface="Times New Roman" pitchFamily="18" charset="0"/>
                <a:cs typeface="Times New Roman" pitchFamily="18" charset="0"/>
              </a:rPr>
              <a:t>ΦΥΤΩΡΙΟ-ΛΑΚΚΙ</a:t>
            </a:r>
            <a:endParaRPr lang="el-GR" sz="4000" b="1" dirty="0">
              <a:solidFill>
                <a:srgbClr val="002060"/>
              </a:solidFill>
              <a:latin typeface="Times New Roman" pitchFamily="18" charset="0"/>
              <a:cs typeface="Times New Roman" pitchFamily="18" charset="0"/>
            </a:endParaRPr>
          </a:p>
        </p:txBody>
      </p:sp>
      <p:sp>
        <p:nvSpPr>
          <p:cNvPr id="6" name="5 - TextBox"/>
          <p:cNvSpPr txBox="1"/>
          <p:nvPr/>
        </p:nvSpPr>
        <p:spPr>
          <a:xfrm>
            <a:off x="1259632" y="6309320"/>
            <a:ext cx="2228495" cy="369332"/>
          </a:xfrm>
          <a:prstGeom prst="rect">
            <a:avLst/>
          </a:prstGeom>
          <a:noFill/>
        </p:spPr>
        <p:txBody>
          <a:bodyPr wrap="none" rtlCol="0">
            <a:spAutoFit/>
          </a:bodyPr>
          <a:lstStyle/>
          <a:p>
            <a:r>
              <a:rPr lang="el-GR" dirty="0" smtClean="0">
                <a:solidFill>
                  <a:srgbClr val="002060"/>
                </a:solidFill>
                <a:latin typeface="Times New Roman" pitchFamily="18" charset="0"/>
                <a:cs typeface="Times New Roman" pitchFamily="18" charset="0"/>
              </a:rPr>
              <a:t>Δημήτρης Φλωρεντής</a:t>
            </a:r>
            <a:endParaRPr lang="el-GR" dirty="0">
              <a:solidFill>
                <a:srgbClr val="002060"/>
              </a:solidFill>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Θέση περιεχομένου" descr="ΤΡΟΒΟΛΙ ΣΕ ΞΕΡΟΛΙΘΙΑ_ΦΛΩΡΕΝΤΗΣ 3.jpg"/>
          <p:cNvPicPr>
            <a:picLocks noGrp="1" noChangeAspect="1"/>
          </p:cNvPicPr>
          <p:nvPr>
            <p:ph idx="1"/>
          </p:nvPr>
        </p:nvPicPr>
        <p:blipFill>
          <a:blip r:embed="rId2" cstate="print">
            <a:lum bright="-10000" contrast="16000"/>
          </a:blip>
          <a:srcRect t="8592"/>
          <a:stretch>
            <a:fillRect/>
          </a:stretch>
        </p:blipFill>
        <p:spPr>
          <a:xfrm>
            <a:off x="755576" y="1196752"/>
            <a:ext cx="7247446" cy="4968552"/>
          </a:xfrm>
        </p:spPr>
      </p:pic>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32</a:t>
            </a:fld>
            <a:endParaRPr lang="el-GR"/>
          </a:p>
        </p:txBody>
      </p:sp>
      <p:sp>
        <p:nvSpPr>
          <p:cNvPr id="4" name="3 - Τίτλος"/>
          <p:cNvSpPr>
            <a:spLocks noGrp="1"/>
          </p:cNvSpPr>
          <p:nvPr>
            <p:ph type="title"/>
          </p:nvPr>
        </p:nvSpPr>
        <p:spPr>
          <a:xfrm>
            <a:off x="457200" y="152400"/>
            <a:ext cx="8229600" cy="900336"/>
          </a:xfrm>
        </p:spPr>
        <p:txBody>
          <a:bodyPr>
            <a:normAutofit/>
          </a:bodyPr>
          <a:lstStyle/>
          <a:p>
            <a:pPr algn="ctr"/>
            <a:r>
              <a:rPr lang="el-GR" sz="4000" b="1" dirty="0" smtClean="0">
                <a:solidFill>
                  <a:srgbClr val="002060"/>
                </a:solidFill>
                <a:latin typeface="Times New Roman" pitchFamily="18" charset="0"/>
                <a:cs typeface="Times New Roman" pitchFamily="18" charset="0"/>
              </a:rPr>
              <a:t>ΤΡΟΒΟΛΙ ΣΕ ΞΕΡΟΛΙΘΙΑ</a:t>
            </a:r>
            <a:endParaRPr lang="el-GR" sz="4000" b="1" dirty="0">
              <a:solidFill>
                <a:srgbClr val="002060"/>
              </a:solidFill>
              <a:latin typeface="Times New Roman" pitchFamily="18" charset="0"/>
              <a:cs typeface="Times New Roman" pitchFamily="18" charset="0"/>
            </a:endParaRPr>
          </a:p>
        </p:txBody>
      </p:sp>
      <p:sp>
        <p:nvSpPr>
          <p:cNvPr id="6" name="5 - TextBox"/>
          <p:cNvSpPr txBox="1"/>
          <p:nvPr/>
        </p:nvSpPr>
        <p:spPr>
          <a:xfrm>
            <a:off x="755576" y="6237312"/>
            <a:ext cx="2228495" cy="369332"/>
          </a:xfrm>
          <a:prstGeom prst="rect">
            <a:avLst/>
          </a:prstGeom>
          <a:noFill/>
        </p:spPr>
        <p:txBody>
          <a:bodyPr wrap="none" rtlCol="0">
            <a:spAutoFit/>
          </a:bodyPr>
          <a:lstStyle/>
          <a:p>
            <a:r>
              <a:rPr lang="el-GR" dirty="0" smtClean="0">
                <a:solidFill>
                  <a:srgbClr val="002060"/>
                </a:solidFill>
                <a:latin typeface="Times New Roman" pitchFamily="18" charset="0"/>
                <a:cs typeface="Times New Roman" pitchFamily="18" charset="0"/>
              </a:rPr>
              <a:t>Δημήτρης Φλωρεντής</a:t>
            </a:r>
            <a:endParaRPr lang="el-GR" dirty="0">
              <a:solidFill>
                <a:srgbClr val="002060"/>
              </a:solidFill>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 Εικόνα" descr="ΤΡΟΒΟΛΙ-ΦΛΩΡΕΝΤΗΣ.jpg"/>
          <p:cNvPicPr>
            <a:picLocks noChangeAspect="1"/>
          </p:cNvPicPr>
          <p:nvPr/>
        </p:nvPicPr>
        <p:blipFill>
          <a:blip r:embed="rId2" cstate="print"/>
          <a:srcRect r="14956" b="13303"/>
          <a:stretch>
            <a:fillRect/>
          </a:stretch>
        </p:blipFill>
        <p:spPr>
          <a:xfrm>
            <a:off x="4139952" y="1412776"/>
            <a:ext cx="4296478" cy="3284984"/>
          </a:xfrm>
          <a:prstGeom prst="rect">
            <a:avLst/>
          </a:prstGeom>
        </p:spPr>
      </p:pic>
      <p:pic>
        <p:nvPicPr>
          <p:cNvPr id="5" name="4 - Θέση περιεχομένου" descr="ΚΥΡΟΥ ΧΡΗΣΤΟΣ Α2.png"/>
          <p:cNvPicPr>
            <a:picLocks noGrp="1" noChangeAspect="1"/>
          </p:cNvPicPr>
          <p:nvPr>
            <p:ph idx="1"/>
          </p:nvPr>
        </p:nvPicPr>
        <p:blipFill>
          <a:blip r:embed="rId3" cstate="print"/>
          <a:stretch>
            <a:fillRect/>
          </a:stretch>
        </p:blipFill>
        <p:spPr>
          <a:xfrm>
            <a:off x="1403648" y="3356992"/>
            <a:ext cx="4187958" cy="3140968"/>
          </a:xfrm>
        </p:spPr>
      </p:pic>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33</a:t>
            </a:fld>
            <a:endParaRPr lang="el-GR"/>
          </a:p>
        </p:txBody>
      </p:sp>
      <p:sp>
        <p:nvSpPr>
          <p:cNvPr id="4" name="3 - Τίτλος"/>
          <p:cNvSpPr>
            <a:spLocks noGrp="1"/>
          </p:cNvSpPr>
          <p:nvPr>
            <p:ph type="title"/>
          </p:nvPr>
        </p:nvSpPr>
        <p:spPr>
          <a:xfrm>
            <a:off x="457200" y="152400"/>
            <a:ext cx="8229600" cy="1044352"/>
          </a:xfrm>
        </p:spPr>
        <p:txBody>
          <a:bodyPr>
            <a:normAutofit/>
          </a:bodyPr>
          <a:lstStyle/>
          <a:p>
            <a:pPr algn="ctr"/>
            <a:r>
              <a:rPr lang="el-GR" sz="4000" b="1" dirty="0" smtClean="0">
                <a:solidFill>
                  <a:srgbClr val="002060"/>
                </a:solidFill>
                <a:latin typeface="Times New Roman" pitchFamily="18" charset="0"/>
                <a:cs typeface="Times New Roman" pitchFamily="18" charset="0"/>
              </a:rPr>
              <a:t>ΓΑΙΔΟΥΡΑΚΙ ΚΑΙ ΤΡΟΒΟΛΙ</a:t>
            </a:r>
            <a:endParaRPr lang="el-GR" sz="4000" b="1" dirty="0">
              <a:solidFill>
                <a:srgbClr val="002060"/>
              </a:solidFill>
              <a:latin typeface="Times New Roman" pitchFamily="18" charset="0"/>
              <a:cs typeface="Times New Roman" pitchFamily="18" charset="0"/>
            </a:endParaRPr>
          </a:p>
        </p:txBody>
      </p:sp>
      <p:sp>
        <p:nvSpPr>
          <p:cNvPr id="7" name="6 - TextBox"/>
          <p:cNvSpPr txBox="1"/>
          <p:nvPr/>
        </p:nvSpPr>
        <p:spPr>
          <a:xfrm>
            <a:off x="5724128" y="6093296"/>
            <a:ext cx="1729897" cy="369332"/>
          </a:xfrm>
          <a:prstGeom prst="rect">
            <a:avLst/>
          </a:prstGeom>
          <a:noFill/>
        </p:spPr>
        <p:txBody>
          <a:bodyPr wrap="none" rtlCol="0">
            <a:spAutoFit/>
          </a:bodyPr>
          <a:lstStyle/>
          <a:p>
            <a:r>
              <a:rPr lang="el-GR" dirty="0" smtClean="0">
                <a:solidFill>
                  <a:srgbClr val="002060"/>
                </a:solidFill>
                <a:latin typeface="Times New Roman" pitchFamily="18" charset="0"/>
                <a:cs typeface="Times New Roman" pitchFamily="18" charset="0"/>
              </a:rPr>
              <a:t>Χρήστος Κύρου</a:t>
            </a:r>
            <a:endParaRPr lang="el-GR" dirty="0">
              <a:solidFill>
                <a:srgbClr val="002060"/>
              </a:solidFill>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34</a:t>
            </a:fld>
            <a:endParaRPr lang="el-GR"/>
          </a:p>
        </p:txBody>
      </p:sp>
      <p:sp>
        <p:nvSpPr>
          <p:cNvPr id="4" name="3 - Τίτλος"/>
          <p:cNvSpPr>
            <a:spLocks noGrp="1"/>
          </p:cNvSpPr>
          <p:nvPr>
            <p:ph type="title"/>
          </p:nvPr>
        </p:nvSpPr>
        <p:spPr/>
        <p:txBody>
          <a:bodyPr/>
          <a:lstStyle/>
          <a:p>
            <a:pPr algn="ctr"/>
            <a:r>
              <a:rPr lang="el-GR" b="1" dirty="0" smtClean="0">
                <a:solidFill>
                  <a:srgbClr val="002060"/>
                </a:solidFill>
                <a:latin typeface="Times New Roman" pitchFamily="18" charset="0"/>
                <a:cs typeface="Times New Roman" pitchFamily="18" charset="0"/>
              </a:rPr>
              <a:t>ΖΩΗ ΣΤΙΣ ΞΕΡΟΛΙΘΙΕΣ!</a:t>
            </a:r>
            <a:endParaRPr lang="el-GR" b="1" dirty="0">
              <a:solidFill>
                <a:srgbClr val="002060"/>
              </a:solidFill>
              <a:latin typeface="Times New Roman" pitchFamily="18" charset="0"/>
              <a:cs typeface="Times New Roman" pitchFamily="18" charset="0"/>
            </a:endParaRPr>
          </a:p>
        </p:txBody>
      </p:sp>
      <p:pic>
        <p:nvPicPr>
          <p:cNvPr id="1026" name="Picture 2" descr="C:\Users\PATMOS\Desktop\ΦΩΤΟΓΡΑΦΙΕΣ ΜΑΘΗΤΩΝ\FFADD323-FA2E-4B19-88B8-ED4F8C5B880A.jpeg"/>
          <p:cNvPicPr>
            <a:picLocks noGrp="1" noChangeAspect="1" noChangeArrowheads="1"/>
          </p:cNvPicPr>
          <p:nvPr>
            <p:ph idx="1"/>
          </p:nvPr>
        </p:nvPicPr>
        <p:blipFill>
          <a:blip r:embed="rId2" cstate="print"/>
          <a:srcRect/>
          <a:stretch>
            <a:fillRect/>
          </a:stretch>
        </p:blipFill>
        <p:spPr bwMode="auto">
          <a:xfrm>
            <a:off x="2051720" y="1628800"/>
            <a:ext cx="4946340" cy="4713312"/>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35</a:t>
            </a:fld>
            <a:endParaRPr lang="el-GR"/>
          </a:p>
        </p:txBody>
      </p:sp>
      <p:sp>
        <p:nvSpPr>
          <p:cNvPr id="4" name="3 - Τίτλος"/>
          <p:cNvSpPr>
            <a:spLocks noGrp="1"/>
          </p:cNvSpPr>
          <p:nvPr>
            <p:ph type="title"/>
          </p:nvPr>
        </p:nvSpPr>
        <p:spPr/>
        <p:txBody>
          <a:bodyPr>
            <a:noAutofit/>
          </a:bodyPr>
          <a:lstStyle/>
          <a:p>
            <a:pPr algn="ctr"/>
            <a:r>
              <a:rPr lang="el-GR" sz="4000" b="1" dirty="0" smtClean="0">
                <a:solidFill>
                  <a:srgbClr val="002060"/>
                </a:solidFill>
                <a:latin typeface="Times New Roman" pitchFamily="18" charset="0"/>
                <a:cs typeface="Times New Roman" pitchFamily="18" charset="0"/>
              </a:rPr>
              <a:t>ΚΑΙΝΟΥΡΓΙΕΣ ΑΝΑΒΑΘΜΙΔΕΣ</a:t>
            </a:r>
            <a:br>
              <a:rPr lang="el-GR" sz="4000" b="1" dirty="0" smtClean="0">
                <a:solidFill>
                  <a:srgbClr val="002060"/>
                </a:solidFill>
                <a:latin typeface="Times New Roman" pitchFamily="18" charset="0"/>
                <a:cs typeface="Times New Roman" pitchFamily="18" charset="0"/>
              </a:rPr>
            </a:br>
            <a:r>
              <a:rPr lang="el-GR" sz="4000" b="1" dirty="0" smtClean="0">
                <a:solidFill>
                  <a:srgbClr val="002060"/>
                </a:solidFill>
                <a:latin typeface="Times New Roman" pitchFamily="18" charset="0"/>
                <a:cs typeface="Times New Roman" pitchFamily="18" charset="0"/>
              </a:rPr>
              <a:t>ΦΥΤΩΡΙΟ-ΛΑΚΚΙ</a:t>
            </a:r>
            <a:endParaRPr lang="el-GR" sz="4000" b="1" dirty="0">
              <a:solidFill>
                <a:srgbClr val="002060"/>
              </a:solidFill>
              <a:latin typeface="Times New Roman" pitchFamily="18" charset="0"/>
              <a:cs typeface="Times New Roman" pitchFamily="18" charset="0"/>
            </a:endParaRPr>
          </a:p>
        </p:txBody>
      </p:sp>
      <p:pic>
        <p:nvPicPr>
          <p:cNvPr id="5" name="4 - Θέση περιεχομένου" descr="20210424_170511.jpg"/>
          <p:cNvPicPr>
            <a:picLocks noGrp="1" noChangeAspect="1"/>
          </p:cNvPicPr>
          <p:nvPr>
            <p:ph idx="1"/>
          </p:nvPr>
        </p:nvPicPr>
        <p:blipFill>
          <a:blip r:embed="rId2" cstate="print"/>
          <a:stretch>
            <a:fillRect/>
          </a:stretch>
        </p:blipFill>
        <p:spPr>
          <a:xfrm>
            <a:off x="914400" y="1524000"/>
            <a:ext cx="7315200" cy="4572000"/>
          </a:xfrm>
          <a:prstGeom prst="rect">
            <a:avLst/>
          </a:prstGeom>
        </p:spPr>
      </p:pic>
      <p:sp>
        <p:nvSpPr>
          <p:cNvPr id="6" name="5 - TextBox"/>
          <p:cNvSpPr txBox="1"/>
          <p:nvPr/>
        </p:nvSpPr>
        <p:spPr>
          <a:xfrm>
            <a:off x="1043608" y="6237312"/>
            <a:ext cx="2958374" cy="369332"/>
          </a:xfrm>
          <a:prstGeom prst="rect">
            <a:avLst/>
          </a:prstGeom>
          <a:noFill/>
        </p:spPr>
        <p:txBody>
          <a:bodyPr wrap="none" rtlCol="0">
            <a:spAutoFit/>
          </a:bodyPr>
          <a:lstStyle/>
          <a:p>
            <a:r>
              <a:rPr lang="el-GR" dirty="0" smtClean="0">
                <a:solidFill>
                  <a:srgbClr val="002060"/>
                </a:solidFill>
                <a:latin typeface="Times New Roman" pitchFamily="18" charset="0"/>
                <a:cs typeface="Times New Roman" pitchFamily="18" charset="0"/>
              </a:rPr>
              <a:t>Κωνσταντίνος Κορδονούρης</a:t>
            </a:r>
            <a:endParaRPr lang="el-GR" dirty="0">
              <a:solidFill>
                <a:srgbClr val="002060"/>
              </a:solidFill>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Θέση περιεχομένου" descr="20210425_170721.jpg"/>
          <p:cNvPicPr>
            <a:picLocks noGrp="1" noChangeAspect="1"/>
          </p:cNvPicPr>
          <p:nvPr>
            <p:ph idx="1"/>
          </p:nvPr>
        </p:nvPicPr>
        <p:blipFill>
          <a:blip r:embed="rId2" cstate="print"/>
          <a:stretch>
            <a:fillRect/>
          </a:stretch>
        </p:blipFill>
        <p:spPr>
          <a:xfrm>
            <a:off x="736442" y="1412776"/>
            <a:ext cx="7493158" cy="4683224"/>
          </a:xfrm>
        </p:spPr>
      </p:pic>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36</a:t>
            </a:fld>
            <a:endParaRPr lang="el-GR"/>
          </a:p>
        </p:txBody>
      </p:sp>
      <p:sp>
        <p:nvSpPr>
          <p:cNvPr id="4" name="3 - Τίτλος"/>
          <p:cNvSpPr>
            <a:spLocks noGrp="1"/>
          </p:cNvSpPr>
          <p:nvPr>
            <p:ph type="title"/>
          </p:nvPr>
        </p:nvSpPr>
        <p:spPr>
          <a:xfrm>
            <a:off x="457200" y="152400"/>
            <a:ext cx="8229600" cy="1044352"/>
          </a:xfrm>
        </p:spPr>
        <p:txBody>
          <a:bodyPr>
            <a:normAutofit/>
          </a:bodyPr>
          <a:lstStyle/>
          <a:p>
            <a:pPr algn="ctr"/>
            <a:r>
              <a:rPr lang="el-GR" sz="4000" b="1" dirty="0" smtClean="0">
                <a:solidFill>
                  <a:srgbClr val="002060"/>
                </a:solidFill>
                <a:latin typeface="Times New Roman" pitchFamily="18" charset="0"/>
                <a:cs typeface="Times New Roman" pitchFamily="18" charset="0"/>
              </a:rPr>
              <a:t>ΑΝΑΒΑΘΜΙΔΕΣ</a:t>
            </a:r>
            <a:endParaRPr lang="el-GR" sz="4000" b="1" dirty="0">
              <a:solidFill>
                <a:srgbClr val="002060"/>
              </a:solidFill>
              <a:latin typeface="Times New Roman" pitchFamily="18" charset="0"/>
              <a:cs typeface="Times New Roman" pitchFamily="18" charset="0"/>
            </a:endParaRPr>
          </a:p>
        </p:txBody>
      </p:sp>
      <p:sp>
        <p:nvSpPr>
          <p:cNvPr id="6" name="5 - TextBox"/>
          <p:cNvSpPr txBox="1"/>
          <p:nvPr/>
        </p:nvSpPr>
        <p:spPr>
          <a:xfrm>
            <a:off x="827584" y="6237312"/>
            <a:ext cx="2958374" cy="369332"/>
          </a:xfrm>
          <a:prstGeom prst="rect">
            <a:avLst/>
          </a:prstGeom>
          <a:noFill/>
        </p:spPr>
        <p:txBody>
          <a:bodyPr wrap="none" rtlCol="0">
            <a:spAutoFit/>
          </a:bodyPr>
          <a:lstStyle/>
          <a:p>
            <a:r>
              <a:rPr lang="el-GR" dirty="0" smtClean="0">
                <a:solidFill>
                  <a:srgbClr val="002060"/>
                </a:solidFill>
                <a:latin typeface="Times New Roman" pitchFamily="18" charset="0"/>
                <a:cs typeface="Times New Roman" pitchFamily="18" charset="0"/>
              </a:rPr>
              <a:t>Κωνσταντίνος Κορδονούρης</a:t>
            </a:r>
            <a:endParaRPr lang="el-GR" dirty="0">
              <a:solidFill>
                <a:srgbClr val="002060"/>
              </a:solidFill>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2132856"/>
            <a:ext cx="8229600" cy="4320480"/>
          </a:xfrm>
        </p:spPr>
        <p:txBody>
          <a:bodyPr>
            <a:normAutofit fontScale="92500" lnSpcReduction="10000"/>
          </a:bodyPr>
          <a:lstStyle/>
          <a:p>
            <a:pPr lvl="0" algn="just">
              <a:buFont typeface="Wingdings" panose="05000000000000000000" pitchFamily="2" charset="2"/>
              <a:buChar char="ü"/>
            </a:pPr>
            <a:r>
              <a:rPr lang="el-GR" sz="2800" b="1" dirty="0" smtClean="0">
                <a:solidFill>
                  <a:srgbClr val="002060"/>
                </a:solidFill>
                <a:latin typeface="Times New Roman" pitchFamily="18" charset="0"/>
                <a:cs typeface="Times New Roman" pitchFamily="18" charset="0"/>
              </a:rPr>
              <a:t>Περιγραφή κατασκευής:</a:t>
            </a:r>
            <a:r>
              <a:rPr lang="el-GR" sz="2800" dirty="0" smtClean="0">
                <a:solidFill>
                  <a:srgbClr val="002060"/>
                </a:solidFill>
                <a:latin typeface="Times New Roman" pitchFamily="18" charset="0"/>
                <a:cs typeface="Times New Roman" pitchFamily="18" charset="0"/>
              </a:rPr>
              <a:t> Πλαγιά με αναβαθμίδες, μαζί με τα βοηθητικά ξερολιθικά κτίσματα και τις καλλιέργειες,  σε προμελετημένες θέσεις, οι οποίες υπαγορεύονται από μία σειρά λόγων γεωργικής εργονομίας και απόδοσης.</a:t>
            </a:r>
          </a:p>
          <a:p>
            <a:pPr lvl="0" algn="just">
              <a:buFont typeface="Wingdings" panose="05000000000000000000" pitchFamily="2" charset="2"/>
              <a:buChar char="ü"/>
            </a:pPr>
            <a:r>
              <a:rPr lang="el-GR" sz="2800" dirty="0" smtClean="0">
                <a:solidFill>
                  <a:srgbClr val="002060"/>
                </a:solidFill>
                <a:latin typeface="Times New Roman" pitchFamily="18" charset="0"/>
                <a:cs typeface="Times New Roman" pitchFamily="18" charset="0"/>
              </a:rPr>
              <a:t>Παράδειγμα: Το αλώνι τοποθετείται ψηλά σε προσήνεμη θέση και οι καλλιέργειες λαχανικών χαμηλά κοντά στο πηγάδι.</a:t>
            </a:r>
          </a:p>
          <a:p>
            <a:pPr>
              <a:buFont typeface="Wingdings" panose="05000000000000000000" pitchFamily="2" charset="2"/>
              <a:buChar char="ü"/>
            </a:pPr>
            <a:r>
              <a:rPr lang="el-GR" sz="2800" b="1" dirty="0" smtClean="0">
                <a:solidFill>
                  <a:srgbClr val="002060"/>
                </a:solidFill>
                <a:latin typeface="Times New Roman" pitchFamily="18" charset="0"/>
                <a:cs typeface="Times New Roman" pitchFamily="18" charset="0"/>
              </a:rPr>
              <a:t>Κλίμακα</a:t>
            </a:r>
            <a:r>
              <a:rPr lang="el-GR" sz="2800" dirty="0" smtClean="0">
                <a:solidFill>
                  <a:srgbClr val="002060"/>
                </a:solidFill>
                <a:latin typeface="Times New Roman" pitchFamily="18" charset="0"/>
                <a:cs typeface="Times New Roman" pitchFamily="18" charset="0"/>
              </a:rPr>
              <a:t>: 1:100 </a:t>
            </a:r>
          </a:p>
          <a:p>
            <a:pPr lvl="0">
              <a:buFont typeface="Wingdings" panose="05000000000000000000" pitchFamily="2" charset="2"/>
              <a:buChar char="ü"/>
            </a:pPr>
            <a:r>
              <a:rPr lang="el-GR" sz="2800" b="1" dirty="0" smtClean="0">
                <a:solidFill>
                  <a:srgbClr val="002060"/>
                </a:solidFill>
                <a:latin typeface="Times New Roman" pitchFamily="18" charset="0"/>
                <a:cs typeface="Times New Roman" pitchFamily="18" charset="0"/>
              </a:rPr>
              <a:t>Υλικά:</a:t>
            </a:r>
            <a:r>
              <a:rPr lang="el-GR" sz="2800" dirty="0" smtClean="0">
                <a:solidFill>
                  <a:srgbClr val="002060"/>
                </a:solidFill>
                <a:latin typeface="Times New Roman" pitchFamily="18" charset="0"/>
                <a:cs typeface="Times New Roman" pitchFamily="18" charset="0"/>
              </a:rPr>
              <a:t> Κατά το πλείστον ανακυκλώσιμα, καθώς και φυσικά υλικά, όπως ακρόκλαδα και στάχυα.</a:t>
            </a:r>
          </a:p>
          <a:p>
            <a:endParaRPr lang="el-GR" dirty="0"/>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37</a:t>
            </a:fld>
            <a:endParaRPr lang="el-GR"/>
          </a:p>
        </p:txBody>
      </p:sp>
      <p:sp>
        <p:nvSpPr>
          <p:cNvPr id="4" name="3 - Τίτλος"/>
          <p:cNvSpPr>
            <a:spLocks noGrp="1"/>
          </p:cNvSpPr>
          <p:nvPr>
            <p:ph type="title"/>
          </p:nvPr>
        </p:nvSpPr>
        <p:spPr>
          <a:xfrm>
            <a:off x="457200" y="152400"/>
            <a:ext cx="8229600" cy="1908448"/>
          </a:xfrm>
        </p:spPr>
        <p:txBody>
          <a:bodyPr>
            <a:noAutofit/>
          </a:bodyPr>
          <a:lstStyle/>
          <a:p>
            <a:r>
              <a:rPr lang="el-GR" sz="4000" b="1" dirty="0" smtClean="0">
                <a:solidFill>
                  <a:srgbClr val="002060"/>
                </a:solidFill>
                <a:latin typeface="Times New Roman" pitchFamily="18" charset="0"/>
                <a:cs typeface="Times New Roman" pitchFamily="18" charset="0"/>
              </a:rPr>
              <a:t>ΔΗΜΙΟΥΡΓΙΑ ΜΑΚΕΤΑΣ ΠΛΑΓΙΑΣ ΑΝΑΒΑΘΜΙΔΩΜΕΝΟΥ ΤΟΠΙΟΥ </a:t>
            </a:r>
            <a:endParaRPr lang="el-GR" sz="4000" b="1" dirty="0">
              <a:solidFill>
                <a:srgbClr val="002060"/>
              </a:solidFill>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Θέση περιεχομένου" descr="Photo_1.jpg"/>
          <p:cNvPicPr>
            <a:picLocks noGrp="1" noChangeAspect="1"/>
          </p:cNvPicPr>
          <p:nvPr>
            <p:ph idx="1"/>
          </p:nvPr>
        </p:nvPicPr>
        <p:blipFill>
          <a:blip r:embed="rId2" cstate="print"/>
          <a:stretch>
            <a:fillRect/>
          </a:stretch>
        </p:blipFill>
        <p:spPr>
          <a:xfrm>
            <a:off x="1043608" y="1340768"/>
            <a:ext cx="6816758" cy="5112568"/>
          </a:xfrm>
        </p:spPr>
      </p:pic>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38</a:t>
            </a:fld>
            <a:endParaRPr lang="el-GR"/>
          </a:p>
        </p:txBody>
      </p:sp>
      <p:sp>
        <p:nvSpPr>
          <p:cNvPr id="4" name="3 - Τίτλος"/>
          <p:cNvSpPr>
            <a:spLocks noGrp="1"/>
          </p:cNvSpPr>
          <p:nvPr>
            <p:ph type="title"/>
          </p:nvPr>
        </p:nvSpPr>
        <p:spPr>
          <a:xfrm>
            <a:off x="457200" y="0"/>
            <a:ext cx="8229600" cy="1124744"/>
          </a:xfrm>
        </p:spPr>
        <p:txBody>
          <a:bodyPr>
            <a:normAutofit/>
          </a:bodyPr>
          <a:lstStyle/>
          <a:p>
            <a:pPr algn="ctr"/>
            <a:r>
              <a:rPr lang="el-GR" sz="4000" b="1" dirty="0" smtClean="0">
                <a:solidFill>
                  <a:srgbClr val="002060"/>
                </a:solidFill>
                <a:latin typeface="Times New Roman" pitchFamily="18" charset="0"/>
                <a:cs typeface="Times New Roman" pitchFamily="18" charset="0"/>
              </a:rPr>
              <a:t>ΠΩΣ  ΘΑ ΓΙΝΕΙ Η ΜΑΚΕΤΑ</a:t>
            </a:r>
            <a:endParaRPr lang="el-GR" sz="4000" b="1" dirty="0">
              <a:solidFill>
                <a:srgbClr val="002060"/>
              </a:solidFill>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39</a:t>
            </a:fld>
            <a:endParaRPr lang="el-GR"/>
          </a:p>
        </p:txBody>
      </p:sp>
      <p:sp>
        <p:nvSpPr>
          <p:cNvPr id="4" name="3 - Τίτλος"/>
          <p:cNvSpPr>
            <a:spLocks noGrp="1"/>
          </p:cNvSpPr>
          <p:nvPr>
            <p:ph type="title"/>
          </p:nvPr>
        </p:nvSpPr>
        <p:spPr>
          <a:xfrm>
            <a:off x="457200" y="152400"/>
            <a:ext cx="8229600" cy="972344"/>
          </a:xfrm>
        </p:spPr>
        <p:txBody>
          <a:bodyPr>
            <a:normAutofit/>
          </a:bodyPr>
          <a:lstStyle/>
          <a:p>
            <a:r>
              <a:rPr lang="el-GR" sz="4000" b="1" dirty="0" smtClean="0">
                <a:solidFill>
                  <a:srgbClr val="002060"/>
                </a:solidFill>
                <a:latin typeface="Times New Roman" pitchFamily="18" charset="0"/>
                <a:cs typeface="Times New Roman" pitchFamily="18" charset="0"/>
              </a:rPr>
              <a:t>ΣΧΕΔΙΟ-ΟΔΗΓΟΣ ΜΑΚΕΤΑΣ</a:t>
            </a:r>
            <a:endParaRPr lang="el-GR" sz="4000" b="1" dirty="0">
              <a:solidFill>
                <a:srgbClr val="002060"/>
              </a:solidFill>
              <a:latin typeface="Times New Roman" pitchFamily="18" charset="0"/>
              <a:cs typeface="Times New Roman" pitchFamily="18" charset="0"/>
            </a:endParaRPr>
          </a:p>
        </p:txBody>
      </p:sp>
      <p:pic>
        <p:nvPicPr>
          <p:cNvPr id="5" name="5 - Θέση περιεχομένου" descr="sxedio 6.jpg"/>
          <p:cNvPicPr>
            <a:picLocks noGrp="1" noChangeAspect="1"/>
          </p:cNvPicPr>
          <p:nvPr>
            <p:ph idx="1"/>
          </p:nvPr>
        </p:nvPicPr>
        <p:blipFill>
          <a:blip r:embed="rId2" cstate="print">
            <a:lum bright="4000" contrast="9000"/>
          </a:blip>
          <a:srcRect l="2699" t="5040" r="2993" b="5495"/>
          <a:stretch>
            <a:fillRect/>
          </a:stretch>
        </p:blipFill>
        <p:spPr>
          <a:xfrm>
            <a:off x="653050" y="1268760"/>
            <a:ext cx="7491871" cy="5328592"/>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Θέση περιεχομένου" descr="sxediasi2.jpg"/>
          <p:cNvPicPr>
            <a:picLocks noGrp="1" noChangeAspect="1"/>
          </p:cNvPicPr>
          <p:nvPr>
            <p:ph idx="1"/>
          </p:nvPr>
        </p:nvPicPr>
        <p:blipFill>
          <a:blip r:embed="rId2" cstate="print"/>
          <a:stretch>
            <a:fillRect/>
          </a:stretch>
        </p:blipFill>
        <p:spPr>
          <a:xfrm>
            <a:off x="899592" y="1340767"/>
            <a:ext cx="6696743" cy="5022557"/>
          </a:xfrm>
        </p:spPr>
      </p:pic>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40</a:t>
            </a:fld>
            <a:endParaRPr lang="el-GR"/>
          </a:p>
        </p:txBody>
      </p:sp>
      <p:sp>
        <p:nvSpPr>
          <p:cNvPr id="4" name="3 - Τίτλος"/>
          <p:cNvSpPr>
            <a:spLocks noGrp="1"/>
          </p:cNvSpPr>
          <p:nvPr>
            <p:ph type="title"/>
          </p:nvPr>
        </p:nvSpPr>
        <p:spPr>
          <a:xfrm>
            <a:off x="457200" y="152400"/>
            <a:ext cx="8229600" cy="900336"/>
          </a:xfrm>
        </p:spPr>
        <p:txBody>
          <a:bodyPr>
            <a:normAutofit/>
          </a:bodyPr>
          <a:lstStyle/>
          <a:p>
            <a:r>
              <a:rPr lang="el-GR" sz="4000" b="1" dirty="0" smtClean="0">
                <a:solidFill>
                  <a:srgbClr val="002060"/>
                </a:solidFill>
                <a:latin typeface="Times New Roman" pitchFamily="18" charset="0"/>
                <a:cs typeface="Times New Roman" pitchFamily="18" charset="0"/>
              </a:rPr>
              <a:t>ΑΝΤΙΓΡΑΦΗ ΣΧΕΔΙΟΥ ΜΑΚΕΤΑΣ </a:t>
            </a:r>
            <a:endParaRPr lang="el-GR" sz="4000" b="1" dirty="0">
              <a:solidFill>
                <a:srgbClr val="002060"/>
              </a:solidFill>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Θέση περιεχομένου" descr="kopsimo1.jpg"/>
          <p:cNvPicPr>
            <a:picLocks noGrp="1" noChangeAspect="1"/>
          </p:cNvPicPr>
          <p:nvPr>
            <p:ph idx="1"/>
          </p:nvPr>
        </p:nvPicPr>
        <p:blipFill>
          <a:blip r:embed="rId2" cstate="print"/>
          <a:stretch>
            <a:fillRect/>
          </a:stretch>
        </p:blipFill>
        <p:spPr>
          <a:xfrm>
            <a:off x="786475" y="1273932"/>
            <a:ext cx="6809861" cy="5107396"/>
          </a:xfrm>
        </p:spPr>
      </p:pic>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41</a:t>
            </a:fld>
            <a:endParaRPr lang="el-GR"/>
          </a:p>
        </p:txBody>
      </p:sp>
      <p:sp>
        <p:nvSpPr>
          <p:cNvPr id="4" name="3 - Τίτλος"/>
          <p:cNvSpPr>
            <a:spLocks noGrp="1"/>
          </p:cNvSpPr>
          <p:nvPr>
            <p:ph type="title"/>
          </p:nvPr>
        </p:nvSpPr>
        <p:spPr>
          <a:xfrm>
            <a:off x="457200" y="152400"/>
            <a:ext cx="8229600" cy="900336"/>
          </a:xfrm>
        </p:spPr>
        <p:txBody>
          <a:bodyPr>
            <a:normAutofit/>
          </a:bodyPr>
          <a:lstStyle/>
          <a:p>
            <a:pPr algn="ctr"/>
            <a:r>
              <a:rPr lang="el-GR" sz="4000" b="1" dirty="0" smtClean="0">
                <a:solidFill>
                  <a:srgbClr val="002060"/>
                </a:solidFill>
                <a:latin typeface="Times New Roman" pitchFamily="18" charset="0"/>
                <a:cs typeface="Times New Roman" pitchFamily="18" charset="0"/>
              </a:rPr>
              <a:t>ΚΟΨΙΜΟ ΕΠΙΠΕΔΩΝ</a:t>
            </a:r>
            <a:endParaRPr lang="el-GR" sz="4000" b="1" dirty="0">
              <a:solidFill>
                <a:srgbClr val="002060"/>
              </a:solidFill>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42</a:t>
            </a:fld>
            <a:endParaRPr lang="el-GR"/>
          </a:p>
        </p:txBody>
      </p:sp>
      <p:pic>
        <p:nvPicPr>
          <p:cNvPr id="3" name="2 - Εικόνα" descr="IMG_20210521_134030.jpg"/>
          <p:cNvPicPr>
            <a:picLocks noChangeAspect="1"/>
          </p:cNvPicPr>
          <p:nvPr/>
        </p:nvPicPr>
        <p:blipFill>
          <a:blip r:embed="rId2" cstate="print"/>
          <a:stretch>
            <a:fillRect/>
          </a:stretch>
        </p:blipFill>
        <p:spPr>
          <a:xfrm>
            <a:off x="0" y="857250"/>
            <a:ext cx="9144000" cy="51435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kollima_2.jpg"/>
          <p:cNvPicPr>
            <a:picLocks noChangeAspect="1"/>
          </p:cNvPicPr>
          <p:nvPr/>
        </p:nvPicPr>
        <p:blipFill>
          <a:blip r:embed="rId2" cstate="print"/>
          <a:stretch>
            <a:fillRect/>
          </a:stretch>
        </p:blipFill>
        <p:spPr>
          <a:xfrm>
            <a:off x="3131841" y="2924944"/>
            <a:ext cx="4718314" cy="3538735"/>
          </a:xfrm>
          <a:prstGeom prst="rect">
            <a:avLst/>
          </a:prstGeom>
        </p:spPr>
      </p:pic>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43</a:t>
            </a:fld>
            <a:endParaRPr lang="el-GR"/>
          </a:p>
        </p:txBody>
      </p:sp>
      <p:pic>
        <p:nvPicPr>
          <p:cNvPr id="3" name="2 - Εικόνα" descr="kollima_1.jpg"/>
          <p:cNvPicPr>
            <a:picLocks noChangeAspect="1"/>
          </p:cNvPicPr>
          <p:nvPr/>
        </p:nvPicPr>
        <p:blipFill>
          <a:blip r:embed="rId3" cstate="print"/>
          <a:stretch>
            <a:fillRect/>
          </a:stretch>
        </p:blipFill>
        <p:spPr>
          <a:xfrm>
            <a:off x="1321429" y="1448780"/>
            <a:ext cx="4560507" cy="3420380"/>
          </a:xfrm>
          <a:prstGeom prst="rect">
            <a:avLst/>
          </a:prstGeom>
        </p:spPr>
      </p:pic>
      <p:sp>
        <p:nvSpPr>
          <p:cNvPr id="5" name="4 - TextBox"/>
          <p:cNvSpPr txBox="1"/>
          <p:nvPr/>
        </p:nvSpPr>
        <p:spPr>
          <a:xfrm>
            <a:off x="179512" y="404664"/>
            <a:ext cx="8643841" cy="707886"/>
          </a:xfrm>
          <a:prstGeom prst="rect">
            <a:avLst/>
          </a:prstGeom>
          <a:noFill/>
        </p:spPr>
        <p:txBody>
          <a:bodyPr wrap="none" rtlCol="0">
            <a:spAutoFit/>
          </a:bodyPr>
          <a:lstStyle/>
          <a:p>
            <a:pPr algn="ctr">
              <a:spcBef>
                <a:spcPct val="0"/>
              </a:spcBef>
            </a:pP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ΚΟΛΛΗΜΑ ΕΠΙΠΕΔΩΝ ΜΑΚΕΤΑΣ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Εικόνα" descr="DSCN0153.JPG"/>
          <p:cNvPicPr>
            <a:picLocks noChangeAspect="1"/>
          </p:cNvPicPr>
          <p:nvPr/>
        </p:nvPicPr>
        <p:blipFill>
          <a:blip r:embed="rId2" cstate="print"/>
          <a:stretch>
            <a:fillRect/>
          </a:stretch>
        </p:blipFill>
        <p:spPr>
          <a:xfrm>
            <a:off x="467544" y="2708920"/>
            <a:ext cx="5112568" cy="3834426"/>
          </a:xfrm>
          <a:prstGeom prst="rect">
            <a:avLst/>
          </a:prstGeom>
        </p:spPr>
      </p:pic>
      <p:sp>
        <p:nvSpPr>
          <p:cNvPr id="2" name="1 - Θέση αριθμού διαφάνειας"/>
          <p:cNvSpPr>
            <a:spLocks noGrp="1"/>
          </p:cNvSpPr>
          <p:nvPr>
            <p:ph type="sldNum" sz="quarter" idx="12"/>
          </p:nvPr>
        </p:nvSpPr>
        <p:spPr/>
        <p:txBody>
          <a:bodyPr/>
          <a:lstStyle/>
          <a:p>
            <a:fld id="{46B166D5-8176-4AB8-BDE5-554511D16336}" type="slidenum">
              <a:rPr lang="el-GR" smtClean="0"/>
              <a:pPr/>
              <a:t>44</a:t>
            </a:fld>
            <a:endParaRPr lang="el-GR"/>
          </a:p>
        </p:txBody>
      </p:sp>
      <p:pic>
        <p:nvPicPr>
          <p:cNvPr id="3" name="2 - Εικόνα" descr="kollima_3.jpg"/>
          <p:cNvPicPr>
            <a:picLocks noChangeAspect="1"/>
          </p:cNvPicPr>
          <p:nvPr/>
        </p:nvPicPr>
        <p:blipFill>
          <a:blip r:embed="rId3" cstate="print"/>
          <a:stretch>
            <a:fillRect/>
          </a:stretch>
        </p:blipFill>
        <p:spPr>
          <a:xfrm>
            <a:off x="3491879" y="1628800"/>
            <a:ext cx="5040561" cy="3780420"/>
          </a:xfrm>
          <a:prstGeom prst="rect">
            <a:avLst/>
          </a:prstGeom>
        </p:spPr>
      </p:pic>
      <p:sp>
        <p:nvSpPr>
          <p:cNvPr id="4" name="3 - TextBox"/>
          <p:cNvSpPr txBox="1"/>
          <p:nvPr/>
        </p:nvSpPr>
        <p:spPr>
          <a:xfrm>
            <a:off x="539552" y="260649"/>
            <a:ext cx="6883616" cy="1323439"/>
          </a:xfrm>
          <a:prstGeom prst="rect">
            <a:avLst/>
          </a:prstGeom>
          <a:noFill/>
        </p:spPr>
        <p:txBody>
          <a:bodyPr wrap="square" rtlCol="0">
            <a:spAutoFit/>
          </a:bodyPr>
          <a:lstStyle/>
          <a:p>
            <a:pPr algn="ctr">
              <a:spcBef>
                <a:spcPct val="0"/>
              </a:spcBef>
            </a:pP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ΔΙΑΜΟΡΦΩΣΗ ΕΠΙΠΕΔΩΝ </a:t>
            </a:r>
          </a:p>
          <a:p>
            <a:pPr algn="ctr">
              <a:spcBef>
                <a:spcPct val="0"/>
              </a:spcBef>
            </a:pPr>
            <a:r>
              <a:rPr lang="el-GR" sz="4000" b="1" spc="-100" dirty="0" smtClean="0">
                <a:ln w="3200">
                  <a:solidFill>
                    <a:schemeClr val="bg2">
                      <a:shade val="75000"/>
                      <a:alpha val="25000"/>
                    </a:schemeClr>
                  </a:solidFill>
                  <a:prstDash val="solid"/>
                  <a:round/>
                </a:ln>
                <a:solidFill>
                  <a:srgbClr val="002060"/>
                </a:solidFill>
                <a:effectLst>
                  <a:innerShdw blurRad="50800" dist="25400" dir="13500000">
                    <a:prstClr val="black">
                      <a:alpha val="70000"/>
                    </a:prstClr>
                  </a:innerShdw>
                </a:effectLst>
                <a:latin typeface="Times New Roman" pitchFamily="18" charset="0"/>
                <a:ea typeface="+mj-ea"/>
                <a:cs typeface="Times New Roman" pitchFamily="18" charset="0"/>
              </a:rPr>
              <a:t>ΤΩΝ ΑΝΑΒΑΘΜΙΔΩΝ</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1340768"/>
            <a:ext cx="8229600" cy="4968552"/>
          </a:xfrm>
        </p:spPr>
        <p:txBody>
          <a:bodyPr>
            <a:normAutofit fontScale="92500" lnSpcReduction="20000"/>
          </a:bodyPr>
          <a:lstStyle/>
          <a:p>
            <a:r>
              <a:rPr lang="el-GR" dirty="0" smtClean="0">
                <a:solidFill>
                  <a:srgbClr val="002060"/>
                </a:solidFill>
                <a:latin typeface="Times New Roman" pitchFamily="18" charset="0"/>
                <a:cs typeface="Times New Roman" pitchFamily="18" charset="0"/>
              </a:rPr>
              <a:t>Μάθαμε πολλά πράγματα για τις αναβαθμίδες καλλιέργειας με ευχάριστο και συνεργατικό τρόπο, παίζοντας, φτιάχνοντας κατασκευές και βοηθώντας ο ένας τον άλλον</a:t>
            </a:r>
            <a:r>
              <a:rPr lang="en-US" dirty="0" smtClean="0">
                <a:solidFill>
                  <a:srgbClr val="002060"/>
                </a:solidFill>
                <a:latin typeface="Times New Roman" pitchFamily="18" charset="0"/>
                <a:cs typeface="Times New Roman" pitchFamily="18" charset="0"/>
              </a:rPr>
              <a:t>.</a:t>
            </a:r>
            <a:endParaRPr lang="el-GR" dirty="0" smtClean="0">
              <a:solidFill>
                <a:srgbClr val="002060"/>
              </a:solidFill>
              <a:latin typeface="Times New Roman" pitchFamily="18" charset="0"/>
              <a:cs typeface="Times New Roman" pitchFamily="18" charset="0"/>
            </a:endParaRPr>
          </a:p>
          <a:p>
            <a:r>
              <a:rPr lang="el-GR" dirty="0" smtClean="0">
                <a:solidFill>
                  <a:srgbClr val="002060"/>
                </a:solidFill>
                <a:latin typeface="Times New Roman" pitchFamily="18" charset="0"/>
                <a:cs typeface="Times New Roman" pitchFamily="18" charset="0"/>
              </a:rPr>
              <a:t>Συνδυάσαμε καλλιτεχνική έκφραση, κίνηση και διάφορες δραστηριότητες  με την περιβαλλοντική εκπαίδευση.</a:t>
            </a:r>
          </a:p>
          <a:p>
            <a:r>
              <a:rPr lang="el-GR" dirty="0" smtClean="0">
                <a:solidFill>
                  <a:srgbClr val="002060"/>
                </a:solidFill>
                <a:latin typeface="Times New Roman" pitchFamily="18" charset="0"/>
                <a:cs typeface="Times New Roman" pitchFamily="18" charset="0"/>
              </a:rPr>
              <a:t>Συνεργαστήκαμε τηρώντας τα μέτρα ασφαλείας, φορώντας μάσκες προστασίας προσώπου και κρατώντας αποστάσεις. </a:t>
            </a:r>
          </a:p>
          <a:p>
            <a:r>
              <a:rPr lang="el-GR" dirty="0" smtClean="0">
                <a:solidFill>
                  <a:srgbClr val="002060"/>
                </a:solidFill>
                <a:latin typeface="Times New Roman" pitchFamily="18" charset="0"/>
                <a:cs typeface="Times New Roman" pitchFamily="18" charset="0"/>
              </a:rPr>
              <a:t>Ο φιλόξενος χώρος της Σχολικής Βιβλιοθήκης ήταν το εργαστήριό μας για την κατασκευή της μακέτας.</a:t>
            </a:r>
          </a:p>
          <a:p>
            <a:r>
              <a:rPr lang="el-GR" dirty="0" smtClean="0">
                <a:solidFill>
                  <a:srgbClr val="002060"/>
                </a:solidFill>
                <a:latin typeface="Times New Roman" pitchFamily="18" charset="0"/>
                <a:cs typeface="Times New Roman" pitchFamily="18" charset="0"/>
              </a:rPr>
              <a:t>Εξοικειωθήκαμε περισσότερο με  τη χρήση των  υπολογιστών, παίζοντας το ηλεκτρονικό παιχνίδι στο εργαστήριο Πληροφορικής.</a:t>
            </a:r>
          </a:p>
          <a:p>
            <a:r>
              <a:rPr lang="el-GR" dirty="0" smtClean="0">
                <a:solidFill>
                  <a:srgbClr val="002060"/>
                </a:solidFill>
                <a:latin typeface="Times New Roman" pitchFamily="18" charset="0"/>
                <a:cs typeface="Times New Roman" pitchFamily="18" charset="0"/>
              </a:rPr>
              <a:t>Πολλές από τις δραστηριότητες έγιναν στην ψηφιακή πλατφόρμα </a:t>
            </a:r>
            <a:r>
              <a:rPr lang="en-US" dirty="0" smtClean="0">
                <a:solidFill>
                  <a:srgbClr val="002060"/>
                </a:solidFill>
                <a:latin typeface="Times New Roman" pitchFamily="18" charset="0"/>
                <a:cs typeface="Times New Roman" pitchFamily="18" charset="0"/>
              </a:rPr>
              <a:t>Webex</a:t>
            </a:r>
            <a:r>
              <a:rPr lang="el-GR" dirty="0" smtClean="0">
                <a:solidFill>
                  <a:srgbClr val="002060"/>
                </a:solidFill>
                <a:latin typeface="Times New Roman" pitchFamily="18" charset="0"/>
                <a:cs typeface="Times New Roman" pitchFamily="18" charset="0"/>
              </a:rPr>
              <a:t>, στο πλαίσιο της σύγχρονης εξ αποστάσεως εκπαίδευσης. </a:t>
            </a:r>
          </a:p>
          <a:p>
            <a:endParaRPr lang="el-GR" dirty="0"/>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45</a:t>
            </a:fld>
            <a:endParaRPr lang="el-GR"/>
          </a:p>
        </p:txBody>
      </p:sp>
      <p:sp>
        <p:nvSpPr>
          <p:cNvPr id="4" name="3 - Τίτλος"/>
          <p:cNvSpPr>
            <a:spLocks noGrp="1"/>
          </p:cNvSpPr>
          <p:nvPr>
            <p:ph type="title"/>
          </p:nvPr>
        </p:nvSpPr>
        <p:spPr>
          <a:xfrm>
            <a:off x="457200" y="152400"/>
            <a:ext cx="8229600" cy="1044352"/>
          </a:xfrm>
        </p:spPr>
        <p:txBody>
          <a:bodyPr>
            <a:normAutofit/>
          </a:bodyPr>
          <a:lstStyle/>
          <a:p>
            <a:pPr algn="ctr"/>
            <a:r>
              <a:rPr lang="el-GR" sz="4000" b="1" dirty="0" smtClean="0">
                <a:solidFill>
                  <a:srgbClr val="002060"/>
                </a:solidFill>
                <a:latin typeface="Times New Roman" pitchFamily="18" charset="0"/>
                <a:cs typeface="Times New Roman" pitchFamily="18" charset="0"/>
              </a:rPr>
              <a:t>ΑΠΟΤΕΛΕΣΜΑΤΑ</a:t>
            </a:r>
            <a:endParaRPr lang="el-GR" sz="4000" b="1" dirty="0">
              <a:solidFill>
                <a:srgbClr val="002060"/>
              </a:solidFill>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1524000"/>
            <a:ext cx="8229600" cy="4857328"/>
          </a:xfrm>
        </p:spPr>
        <p:txBody>
          <a:bodyPr>
            <a:normAutofit fontScale="92500" lnSpcReduction="20000"/>
          </a:bodyPr>
          <a:lstStyle/>
          <a:p>
            <a:r>
              <a:rPr lang="el-GR" dirty="0" smtClean="0">
                <a:solidFill>
                  <a:srgbClr val="002060"/>
                </a:solidFill>
                <a:latin typeface="Times New Roman" pitchFamily="18" charset="0"/>
                <a:cs typeface="Times New Roman" pitchFamily="18" charset="0"/>
              </a:rPr>
              <a:t>Η πράξη συμπληρώνει τη θεωρία και έτσι δεν βαριόμαστε! Δεν μαθαίνεις μονάχα με διάβασμα και γράψιμο, αλλά κάνοντας ενδιαφέροντα και διασκεδαστικά πράγματα.</a:t>
            </a:r>
          </a:p>
          <a:p>
            <a:r>
              <a:rPr lang="el-GR" dirty="0" smtClean="0">
                <a:solidFill>
                  <a:srgbClr val="002060"/>
                </a:solidFill>
                <a:latin typeface="Times New Roman" pitchFamily="18" charset="0"/>
                <a:cs typeface="Times New Roman" pitchFamily="18" charset="0"/>
              </a:rPr>
              <a:t>Η εξ αποστάσεως εκπαίδευση μας έδωσε την ευκαιρία να κάνουμε πολλές πρωτότυπες  διαδικτυακές δραστηριότητες, όπως κουίζ και παιχνίδια. Μετατρέψαμε την κρίση σε ευκαιρία. </a:t>
            </a:r>
          </a:p>
          <a:p>
            <a:r>
              <a:rPr lang="el-GR" dirty="0" smtClean="0">
                <a:solidFill>
                  <a:srgbClr val="002060"/>
                </a:solidFill>
                <a:latin typeface="Times New Roman" pitchFamily="18" charset="0"/>
                <a:cs typeface="Times New Roman" pitchFamily="18" charset="0"/>
              </a:rPr>
              <a:t>Παρατηρήσαμε ότι η Λέρος  εκτός από τις ξερολιθιές με πέτρα, έχει αναβαθμίδες με υποστηρικτικούς τοίχους από χαμηλούς θάμνους, σε πολλές τοποθεσίες, ιδιαίτερα στο εσωτερικό της, που προηγουμένως δεν τις είχαμε προσέξει.</a:t>
            </a:r>
          </a:p>
          <a:p>
            <a:r>
              <a:rPr lang="el-GR" dirty="0" smtClean="0">
                <a:solidFill>
                  <a:srgbClr val="002060"/>
                </a:solidFill>
                <a:latin typeface="Times New Roman" pitchFamily="18" charset="0"/>
                <a:cs typeface="Times New Roman" pitchFamily="18" charset="0"/>
              </a:rPr>
              <a:t>Στην εποχή μας, οι περισσότερες αναβαθμίδες  στη Λέρο, δεν καλλιεργούνται. Είναι εγκαταλειμμένες στην τύχη τους. Ευτυχώς, εντοπίσαμε και φωτογραφίσαμε  καινούργιες και συντηρημένες, κυρίως σε ελαιοχώραφα.</a:t>
            </a:r>
          </a:p>
          <a:p>
            <a:endParaRPr lang="el-GR" dirty="0" smtClean="0">
              <a:solidFill>
                <a:srgbClr val="002060"/>
              </a:solidFill>
              <a:latin typeface="Times New Roman" pitchFamily="18" charset="0"/>
              <a:cs typeface="Times New Roman" pitchFamily="18" charset="0"/>
            </a:endParaRPr>
          </a:p>
          <a:p>
            <a:endParaRPr lang="el-GR" dirty="0" smtClean="0"/>
          </a:p>
          <a:p>
            <a:endParaRPr lang="el-GR" dirty="0" smtClean="0"/>
          </a:p>
          <a:p>
            <a:endParaRPr lang="el-GR" dirty="0" smtClean="0"/>
          </a:p>
          <a:p>
            <a:endParaRPr lang="el-GR" dirty="0"/>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46</a:t>
            </a:fld>
            <a:endParaRPr lang="el-GR"/>
          </a:p>
        </p:txBody>
      </p:sp>
      <p:sp>
        <p:nvSpPr>
          <p:cNvPr id="4" name="3 - Τίτλος"/>
          <p:cNvSpPr>
            <a:spLocks noGrp="1"/>
          </p:cNvSpPr>
          <p:nvPr>
            <p:ph type="title"/>
          </p:nvPr>
        </p:nvSpPr>
        <p:spPr/>
        <p:txBody>
          <a:bodyPr>
            <a:normAutofit/>
          </a:bodyPr>
          <a:lstStyle/>
          <a:p>
            <a:pPr algn="ctr"/>
            <a:r>
              <a:rPr lang="el-GR" sz="4000" b="1" dirty="0" smtClean="0">
                <a:solidFill>
                  <a:srgbClr val="002060"/>
                </a:solidFill>
                <a:latin typeface="Times New Roman" pitchFamily="18" charset="0"/>
                <a:cs typeface="Times New Roman" pitchFamily="18" charset="0"/>
              </a:rPr>
              <a:t>ΣΥΜΠΕΡΑΣΜΑΤΑ</a:t>
            </a:r>
            <a:endParaRPr lang="el-GR" sz="4000" b="1" dirty="0">
              <a:solidFill>
                <a:srgbClr val="002060"/>
              </a:solidFill>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αριθμού διαφάνειας"/>
          <p:cNvSpPr>
            <a:spLocks noGrp="1"/>
          </p:cNvSpPr>
          <p:nvPr>
            <p:ph type="sldNum" sz="quarter" idx="12"/>
          </p:nvPr>
        </p:nvSpPr>
        <p:spPr/>
        <p:txBody>
          <a:bodyPr/>
          <a:lstStyle/>
          <a:p>
            <a:fld id="{3DDCF12C-7B23-436F-861A-B647A3B6B143}" type="slidenum">
              <a:rPr lang="el-GR" smtClean="0"/>
              <a:pPr/>
              <a:t>47</a:t>
            </a:fld>
            <a:endParaRPr lang="el-GR"/>
          </a:p>
        </p:txBody>
      </p:sp>
      <p:sp>
        <p:nvSpPr>
          <p:cNvPr id="3" name="2 - Τίτλος"/>
          <p:cNvSpPr>
            <a:spLocks noGrp="1"/>
          </p:cNvSpPr>
          <p:nvPr>
            <p:ph type="title"/>
          </p:nvPr>
        </p:nvSpPr>
        <p:spPr>
          <a:xfrm>
            <a:off x="457200" y="152400"/>
            <a:ext cx="8229600" cy="1044352"/>
          </a:xfrm>
        </p:spPr>
        <p:txBody>
          <a:bodyPr>
            <a:normAutofit/>
          </a:bodyPr>
          <a:lstStyle/>
          <a:p>
            <a:pPr algn="ctr"/>
            <a:r>
              <a:rPr lang="el-GR" sz="4000" b="1" dirty="0" smtClean="0">
                <a:solidFill>
                  <a:srgbClr val="002060"/>
                </a:solidFill>
                <a:latin typeface="Times New Roman" pitchFamily="18" charset="0"/>
                <a:cs typeface="Times New Roman" pitchFamily="18" charset="0"/>
              </a:rPr>
              <a:t>ΑΠΟΤΙΜΗΣΗ-ΔΥΣΚΟΛΙΕΣ</a:t>
            </a:r>
            <a:endParaRPr lang="el-GR" sz="4000" b="1" dirty="0">
              <a:solidFill>
                <a:srgbClr val="002060"/>
              </a:solidFill>
              <a:latin typeface="Times New Roman" pitchFamily="18" charset="0"/>
              <a:cs typeface="Times New Roman" pitchFamily="18" charset="0"/>
            </a:endParaRPr>
          </a:p>
        </p:txBody>
      </p:sp>
      <p:sp>
        <p:nvSpPr>
          <p:cNvPr id="4" name="3 - Θέση περιεχομένου"/>
          <p:cNvSpPr>
            <a:spLocks noGrp="1"/>
          </p:cNvSpPr>
          <p:nvPr>
            <p:ph sz="half" idx="1"/>
          </p:nvPr>
        </p:nvSpPr>
        <p:spPr/>
        <p:txBody>
          <a:bodyPr>
            <a:normAutofit lnSpcReduction="10000"/>
          </a:bodyPr>
          <a:lstStyle/>
          <a:p>
            <a:pPr>
              <a:buNone/>
            </a:pPr>
            <a:endParaRPr lang="el-GR" dirty="0" smtClean="0">
              <a:solidFill>
                <a:srgbClr val="FFFF00"/>
              </a:solidFill>
              <a:latin typeface="Times New Roman" pitchFamily="18" charset="0"/>
              <a:cs typeface="Times New Roman" pitchFamily="18" charset="0"/>
            </a:endParaRPr>
          </a:p>
          <a:p>
            <a:r>
              <a:rPr lang="el-GR" sz="2400" dirty="0" smtClean="0">
                <a:solidFill>
                  <a:srgbClr val="002060"/>
                </a:solidFill>
                <a:latin typeface="Times New Roman" pitchFamily="18" charset="0"/>
                <a:cs typeface="Times New Roman" pitchFamily="18" charset="0"/>
              </a:rPr>
              <a:t>Η απαγόρευση σχολικών περιπάτων λόγω μέτρων κατά του κορωνοϊού μας ανάγκασε να ματαιώσουμε πολλές εξόδους στο πεδίο.</a:t>
            </a:r>
          </a:p>
          <a:p>
            <a:r>
              <a:rPr lang="el-GR" sz="2400" dirty="0" smtClean="0">
                <a:solidFill>
                  <a:srgbClr val="002060"/>
                </a:solidFill>
                <a:latin typeface="Times New Roman" pitchFamily="18" charset="0"/>
                <a:cs typeface="Times New Roman" pitchFamily="18" charset="0"/>
              </a:rPr>
              <a:t>Μεγάλο μέρος του Προγράμματος έγινε διαδικτυακά. Ήταν ταυτόχρονα περιορισμός αλλά και πρόκληση για νέες δραστηριότητες.</a:t>
            </a:r>
          </a:p>
        </p:txBody>
      </p:sp>
      <p:sp>
        <p:nvSpPr>
          <p:cNvPr id="5" name="4 - Θέση περιεχομένου"/>
          <p:cNvSpPr>
            <a:spLocks noGrp="1"/>
          </p:cNvSpPr>
          <p:nvPr>
            <p:ph sz="half" idx="2"/>
          </p:nvPr>
        </p:nvSpPr>
        <p:spPr/>
        <p:txBody>
          <a:bodyPr>
            <a:normAutofit lnSpcReduction="10000"/>
          </a:bodyPr>
          <a:lstStyle/>
          <a:p>
            <a:r>
              <a:rPr lang="el-GR" sz="2400" dirty="0" smtClean="0">
                <a:solidFill>
                  <a:srgbClr val="002060"/>
                </a:solidFill>
                <a:latin typeface="Times New Roman" pitchFamily="18" charset="0"/>
                <a:cs typeface="Times New Roman" pitchFamily="18" charset="0"/>
              </a:rPr>
              <a:t>Χάθηκαν πολλές ώρες του Προγράμματος από αιτίες ανεξάρτητες από τη θέλησή μας.</a:t>
            </a:r>
          </a:p>
          <a:p>
            <a:r>
              <a:rPr lang="el-GR" sz="2400" dirty="0" smtClean="0">
                <a:solidFill>
                  <a:srgbClr val="002060"/>
                </a:solidFill>
                <a:latin typeface="Times New Roman" pitchFamily="18" charset="0"/>
                <a:cs typeface="Times New Roman" pitchFamily="18" charset="0"/>
              </a:rPr>
              <a:t>Δεν προλάβαμε να τελειώσουμε την μακέτα των αναβαθμίδων. Κάναμε μόνο τα επίπεδα με τις στρώσεις τους.</a:t>
            </a:r>
          </a:p>
          <a:p>
            <a:r>
              <a:rPr lang="el-GR" sz="2400" dirty="0" smtClean="0">
                <a:solidFill>
                  <a:srgbClr val="002060"/>
                </a:solidFill>
                <a:latin typeface="Times New Roman" pitchFamily="18" charset="0"/>
                <a:cs typeface="Times New Roman" pitchFamily="18" charset="0"/>
              </a:rPr>
              <a:t>Θα τη συνεχίσουμε, όμως,  την επόμενη χρονιά μαζί με τους/τις  μαθητές /</a:t>
            </a:r>
            <a:r>
              <a:rPr lang="el-GR" sz="2400" dirty="0" err="1" smtClean="0">
                <a:solidFill>
                  <a:srgbClr val="002060"/>
                </a:solidFill>
                <a:latin typeface="Times New Roman" pitchFamily="18" charset="0"/>
                <a:cs typeface="Times New Roman" pitchFamily="18" charset="0"/>
              </a:rPr>
              <a:t>τριες</a:t>
            </a:r>
            <a:r>
              <a:rPr lang="el-GR" sz="2400" dirty="0" smtClean="0">
                <a:solidFill>
                  <a:srgbClr val="002060"/>
                </a:solidFill>
                <a:latin typeface="Times New Roman" pitchFamily="18" charset="0"/>
                <a:cs typeface="Times New Roman" pitchFamily="18" charset="0"/>
              </a:rPr>
              <a:t> της νέας Α΄ Γυμνασίου.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1340768"/>
            <a:ext cx="8229600" cy="5517232"/>
          </a:xfrm>
        </p:spPr>
        <p:txBody>
          <a:bodyPr>
            <a:normAutofit/>
          </a:bodyPr>
          <a:lstStyle/>
          <a:p>
            <a:pPr>
              <a:buNone/>
            </a:pPr>
            <a:r>
              <a:rPr lang="el-GR" sz="2400" b="1" dirty="0" smtClean="0">
                <a:solidFill>
                  <a:srgbClr val="002060"/>
                </a:solidFill>
                <a:latin typeface="Times New Roman" pitchFamily="18" charset="0"/>
                <a:cs typeface="Times New Roman" pitchFamily="18" charset="0"/>
              </a:rPr>
              <a:t>ΜΑΘΗΤΕΣ/ΤΡΙΕΣ</a:t>
            </a:r>
          </a:p>
          <a:p>
            <a:pPr>
              <a:buNone/>
            </a:pPr>
            <a:r>
              <a:rPr lang="el-GR" sz="2400" dirty="0" smtClean="0">
                <a:solidFill>
                  <a:srgbClr val="002060"/>
                </a:solidFill>
                <a:latin typeface="Times New Roman" pitchFamily="18" charset="0"/>
                <a:cs typeface="Times New Roman" pitchFamily="18" charset="0"/>
              </a:rPr>
              <a:t>Όλοι/ες  οι μαθητές/τριες της  Α΄ Γυμνασίου (Α1+Α2). </a:t>
            </a:r>
          </a:p>
          <a:p>
            <a:pPr algn="just">
              <a:buNone/>
            </a:pPr>
            <a:r>
              <a:rPr lang="el-GR" sz="2400" dirty="0" smtClean="0">
                <a:solidFill>
                  <a:srgbClr val="002060"/>
                </a:solidFill>
                <a:latin typeface="Times New Roman" pitchFamily="18" charset="0"/>
                <a:cs typeface="Times New Roman" pitchFamily="18" charset="0"/>
              </a:rPr>
              <a:t>Το Πρόγραμμα ξεκίνησε με δέκα τέσσερις μαθητές/τριες, αλλά κατά την εφαρμογή της εξ αποστάσεως διδασκαλίας, διευρύνθηκε και στα δύο τμήματα της  Α΄.</a:t>
            </a:r>
          </a:p>
          <a:p>
            <a:pPr>
              <a:buNone/>
            </a:pPr>
            <a:endParaRPr lang="el-GR" sz="2100" dirty="0" smtClean="0">
              <a:solidFill>
                <a:srgbClr val="FFFF00"/>
              </a:solidFill>
              <a:latin typeface="Times New Roman" pitchFamily="18" charset="0"/>
              <a:cs typeface="Times New Roman" pitchFamily="18" charset="0"/>
            </a:endParaRPr>
          </a:p>
          <a:p>
            <a:pPr>
              <a:buNone/>
            </a:pPr>
            <a:r>
              <a:rPr lang="el-GR" sz="2400" b="1" dirty="0" smtClean="0">
                <a:solidFill>
                  <a:srgbClr val="002060"/>
                </a:solidFill>
                <a:latin typeface="Times New Roman" pitchFamily="18" charset="0"/>
                <a:cs typeface="Times New Roman" pitchFamily="18" charset="0"/>
              </a:rPr>
              <a:t>ΥΠΕΥΘΥΝΕΣ ΕΚΠΑΙΔΕΥΤΙΚΟΙ</a:t>
            </a:r>
          </a:p>
          <a:p>
            <a:pPr>
              <a:buNone/>
            </a:pPr>
            <a:endParaRPr lang="el-GR" sz="2100" dirty="0" smtClean="0">
              <a:solidFill>
                <a:srgbClr val="FFFF00"/>
              </a:solidFill>
              <a:latin typeface="Times New Roman" pitchFamily="18" charset="0"/>
              <a:cs typeface="Times New Roman" pitchFamily="18" charset="0"/>
            </a:endParaRPr>
          </a:p>
          <a:p>
            <a:pPr>
              <a:buNone/>
            </a:pPr>
            <a:r>
              <a:rPr lang="el-GR" sz="2400" dirty="0" smtClean="0">
                <a:solidFill>
                  <a:srgbClr val="002060"/>
                </a:solidFill>
                <a:latin typeface="Times New Roman" pitchFamily="18" charset="0"/>
                <a:cs typeface="Times New Roman" pitchFamily="18" charset="0"/>
              </a:rPr>
              <a:t>Χαρά Χρυσανθάκη,  Καλλιτεχνικά (ΠΕ 08)</a:t>
            </a:r>
          </a:p>
          <a:p>
            <a:pPr>
              <a:buNone/>
            </a:pPr>
            <a:r>
              <a:rPr lang="el-GR" sz="2400" dirty="0" smtClean="0">
                <a:solidFill>
                  <a:srgbClr val="002060"/>
                </a:solidFill>
                <a:latin typeface="Times New Roman" pitchFamily="18" charset="0"/>
                <a:cs typeface="Times New Roman" pitchFamily="18" charset="0"/>
              </a:rPr>
              <a:t>Άννα Πάκιου,  Φιλόλογος (ΠΕ 02, ΕΑΕ)</a:t>
            </a:r>
          </a:p>
          <a:p>
            <a:pPr>
              <a:buNone/>
            </a:pPr>
            <a:r>
              <a:rPr lang="el-GR" sz="2400" dirty="0" smtClean="0">
                <a:solidFill>
                  <a:srgbClr val="002060"/>
                </a:solidFill>
                <a:latin typeface="Times New Roman" pitchFamily="18" charset="0"/>
                <a:cs typeface="Times New Roman" pitchFamily="18" charset="0"/>
              </a:rPr>
              <a:t>Ευαγγελία Κιαννιέ, Φιλόλογος  (ΠΕ 02)</a:t>
            </a:r>
          </a:p>
          <a:p>
            <a:pPr>
              <a:buNone/>
            </a:pPr>
            <a:endParaRPr lang="el-GR" dirty="0" smtClean="0"/>
          </a:p>
          <a:p>
            <a:pPr>
              <a:buNone/>
            </a:pPr>
            <a:endParaRPr lang="el-GR" dirty="0" smtClean="0"/>
          </a:p>
          <a:p>
            <a:endParaRPr lang="el-GR" dirty="0"/>
          </a:p>
        </p:txBody>
      </p:sp>
      <p:sp>
        <p:nvSpPr>
          <p:cNvPr id="3" name="2 - Θέση αριθμού διαφάνειας"/>
          <p:cNvSpPr>
            <a:spLocks noGrp="1"/>
          </p:cNvSpPr>
          <p:nvPr>
            <p:ph type="sldNum" sz="quarter" idx="15"/>
          </p:nvPr>
        </p:nvSpPr>
        <p:spPr/>
        <p:txBody>
          <a:bodyPr/>
          <a:lstStyle/>
          <a:p>
            <a:fld id="{3DDCF12C-7B23-436F-861A-B647A3B6B143}" type="slidenum">
              <a:rPr lang="el-GR" smtClean="0">
                <a:solidFill>
                  <a:srgbClr val="002060"/>
                </a:solidFill>
              </a:rPr>
              <a:pPr/>
              <a:t>48</a:t>
            </a:fld>
            <a:endParaRPr lang="el-GR" dirty="0">
              <a:solidFill>
                <a:srgbClr val="002060"/>
              </a:solidFill>
            </a:endParaRPr>
          </a:p>
        </p:txBody>
      </p:sp>
      <p:sp>
        <p:nvSpPr>
          <p:cNvPr id="4" name="3 - Τίτλος"/>
          <p:cNvSpPr>
            <a:spLocks noGrp="1"/>
          </p:cNvSpPr>
          <p:nvPr>
            <p:ph type="title"/>
          </p:nvPr>
        </p:nvSpPr>
        <p:spPr>
          <a:xfrm>
            <a:off x="457200" y="152400"/>
            <a:ext cx="8229600" cy="972344"/>
          </a:xfrm>
        </p:spPr>
        <p:txBody>
          <a:bodyPr>
            <a:normAutofit/>
          </a:bodyPr>
          <a:lstStyle/>
          <a:p>
            <a:pPr algn="ctr"/>
            <a:r>
              <a:rPr lang="el-GR" sz="4000" b="1" dirty="0" smtClean="0">
                <a:solidFill>
                  <a:srgbClr val="002060"/>
                </a:solidFill>
                <a:latin typeface="Times New Roman" pitchFamily="18" charset="0"/>
                <a:cs typeface="Times New Roman" pitchFamily="18" charset="0"/>
              </a:rPr>
              <a:t>ΣΥΜΜΕΤΕΧΟΝΤΕΣ</a:t>
            </a:r>
            <a:endParaRPr lang="el-GR" sz="4000" b="1" dirty="0">
              <a:solidFill>
                <a:srgbClr val="002060"/>
              </a:solidFill>
              <a:latin typeface="Times New Roman" pitchFamily="18" charset="0"/>
              <a:cs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67544" y="908720"/>
            <a:ext cx="8229600" cy="5949280"/>
          </a:xfrm>
        </p:spPr>
        <p:txBody>
          <a:bodyPr>
            <a:normAutofit fontScale="70000" lnSpcReduction="20000"/>
          </a:bodyPr>
          <a:lstStyle/>
          <a:p>
            <a:r>
              <a:rPr lang="el-GR" sz="2900" dirty="0" smtClean="0">
                <a:solidFill>
                  <a:srgbClr val="002060"/>
                </a:solidFill>
                <a:latin typeface="Times New Roman" pitchFamily="18" charset="0"/>
                <a:cs typeface="Times New Roman" pitchFamily="18" charset="0"/>
              </a:rPr>
              <a:t>Παπαβασιλείου, Β. (2011). </a:t>
            </a:r>
            <a:r>
              <a:rPr lang="el-GR" sz="2900" i="1" dirty="0" smtClean="0">
                <a:solidFill>
                  <a:srgbClr val="002060"/>
                </a:solidFill>
                <a:latin typeface="Times New Roman" pitchFamily="18" charset="0"/>
                <a:cs typeface="Times New Roman" pitchFamily="18" charset="0"/>
              </a:rPr>
              <a:t>Η Περιβαλλοντική Εκπαίδευση στις επιστήμες της αγωγής. </a:t>
            </a:r>
            <a:r>
              <a:rPr lang="el-GR" sz="2900" dirty="0" smtClean="0">
                <a:solidFill>
                  <a:srgbClr val="002060"/>
                </a:solidFill>
                <a:latin typeface="Times New Roman" pitchFamily="18" charset="0"/>
                <a:cs typeface="Times New Roman" pitchFamily="18" charset="0"/>
              </a:rPr>
              <a:t>Αθήνα: Πεδίο.</a:t>
            </a:r>
          </a:p>
          <a:p>
            <a:r>
              <a:rPr lang="el-GR" sz="2900" dirty="0" smtClean="0">
                <a:solidFill>
                  <a:srgbClr val="002060"/>
                </a:solidFill>
                <a:latin typeface="Times New Roman" pitchFamily="18" charset="0"/>
                <a:cs typeface="Times New Roman" pitchFamily="18" charset="0"/>
              </a:rPr>
              <a:t>Τριλίβα, Σ., Αναγνωστοπούλου, Τ. (2008) </a:t>
            </a:r>
            <a:r>
              <a:rPr lang="el-GR" sz="2900" i="1" dirty="0" smtClean="0">
                <a:solidFill>
                  <a:srgbClr val="002060"/>
                </a:solidFill>
                <a:latin typeface="Times New Roman" pitchFamily="18" charset="0"/>
                <a:cs typeface="Times New Roman" pitchFamily="18" charset="0"/>
              </a:rPr>
              <a:t>Βιωματική μάθηση. Ένας πρακτικός οδηγός για εκπαιδευτικούς και ψυχολόγους</a:t>
            </a:r>
            <a:r>
              <a:rPr lang="el-GR" sz="2900" dirty="0" smtClean="0">
                <a:solidFill>
                  <a:srgbClr val="002060"/>
                </a:solidFill>
                <a:latin typeface="Times New Roman" pitchFamily="18" charset="0"/>
                <a:cs typeface="Times New Roman" pitchFamily="18" charset="0"/>
              </a:rPr>
              <a:t>. Τόπος. Αθήνα. </a:t>
            </a:r>
          </a:p>
          <a:p>
            <a:r>
              <a:rPr lang="el-GR" sz="2900" dirty="0" smtClean="0">
                <a:solidFill>
                  <a:srgbClr val="002060"/>
                </a:solidFill>
                <a:latin typeface="Times New Roman" pitchFamily="18" charset="0"/>
                <a:cs typeface="Times New Roman" pitchFamily="18" charset="0"/>
              </a:rPr>
              <a:t>Φλογαΐτη, Ε. (1998). </a:t>
            </a:r>
            <a:r>
              <a:rPr lang="el-GR" sz="2900" i="1" dirty="0" smtClean="0">
                <a:solidFill>
                  <a:srgbClr val="002060"/>
                </a:solidFill>
                <a:latin typeface="Times New Roman" pitchFamily="18" charset="0"/>
                <a:cs typeface="Times New Roman" pitchFamily="18" charset="0"/>
              </a:rPr>
              <a:t>Περιβαλλοντική Εκπαίδευση</a:t>
            </a:r>
            <a:r>
              <a:rPr lang="el-GR" sz="2900" dirty="0" smtClean="0">
                <a:solidFill>
                  <a:srgbClr val="002060"/>
                </a:solidFill>
                <a:latin typeface="Times New Roman" pitchFamily="18" charset="0"/>
                <a:cs typeface="Times New Roman" pitchFamily="18" charset="0"/>
              </a:rPr>
              <a:t>. Αθήνα: Ελληνικά Γράμματα. </a:t>
            </a:r>
          </a:p>
          <a:p>
            <a:r>
              <a:rPr lang="en-US" sz="2900" dirty="0" smtClean="0">
                <a:solidFill>
                  <a:srgbClr val="002060"/>
                </a:solidFill>
                <a:latin typeface="Times New Roman" pitchFamily="18" charset="0"/>
                <a:cs typeface="Times New Roman" pitchFamily="18" charset="0"/>
              </a:rPr>
              <a:t>Giordan, A. Souchon C. (1991) </a:t>
            </a:r>
            <a:r>
              <a:rPr lang="en-US" sz="2900" i="1" dirty="0" smtClean="0">
                <a:solidFill>
                  <a:srgbClr val="002060"/>
                </a:solidFill>
                <a:latin typeface="Times New Roman" pitchFamily="18" charset="0"/>
                <a:cs typeface="Times New Roman" pitchFamily="18" charset="0"/>
              </a:rPr>
              <a:t>Une education pour l’ environnement</a:t>
            </a:r>
            <a:r>
              <a:rPr lang="en-US" sz="2900" dirty="0" smtClean="0">
                <a:solidFill>
                  <a:srgbClr val="002060"/>
                </a:solidFill>
                <a:latin typeface="Times New Roman" pitchFamily="18" charset="0"/>
                <a:cs typeface="Times New Roman" pitchFamily="18" charset="0"/>
              </a:rPr>
              <a:t> , p. 11, Ed. Z, Paris</a:t>
            </a:r>
            <a:r>
              <a:rPr lang="el-GR" sz="2900" dirty="0" smtClean="0">
                <a:solidFill>
                  <a:srgbClr val="002060"/>
                </a:solidFill>
                <a:latin typeface="Times New Roman" pitchFamily="18" charset="0"/>
                <a:cs typeface="Times New Roman" pitchFamily="18" charset="0"/>
              </a:rPr>
              <a:t>.</a:t>
            </a:r>
          </a:p>
          <a:p>
            <a:r>
              <a:rPr lang="en-US" sz="2900" dirty="0" smtClean="0">
                <a:solidFill>
                  <a:srgbClr val="002060"/>
                </a:solidFill>
                <a:latin typeface="Times New Roman" pitchFamily="18" charset="0"/>
                <a:cs typeface="Times New Roman" pitchFamily="18" charset="0"/>
              </a:rPr>
              <a:t>Wargo, </a:t>
            </a:r>
            <a:r>
              <a:rPr lang="el-GR" sz="2900" dirty="0" smtClean="0">
                <a:solidFill>
                  <a:srgbClr val="002060"/>
                </a:solidFill>
                <a:latin typeface="Times New Roman" pitchFamily="18" charset="0"/>
                <a:cs typeface="Times New Roman" pitchFamily="18" charset="0"/>
              </a:rPr>
              <a:t>Κ</a:t>
            </a:r>
            <a:r>
              <a:rPr lang="en-US" sz="2900" dirty="0" smtClean="0">
                <a:solidFill>
                  <a:srgbClr val="002060"/>
                </a:solidFill>
                <a:latin typeface="Times New Roman" pitchFamily="18" charset="0"/>
                <a:cs typeface="Times New Roman" pitchFamily="18" charset="0"/>
              </a:rPr>
              <a:t>., and  Chisam, J. (2017). Developing Global Citizens Through Project-Based Learning. </a:t>
            </a:r>
            <a:r>
              <a:rPr lang="en-US" sz="2900" i="1" dirty="0" smtClean="0">
                <a:solidFill>
                  <a:srgbClr val="002060"/>
                </a:solidFill>
                <a:latin typeface="Times New Roman" pitchFamily="18" charset="0"/>
                <a:cs typeface="Times New Roman" pitchFamily="18" charset="0"/>
              </a:rPr>
              <a:t>The World in Your Classroom</a:t>
            </a:r>
            <a:r>
              <a:rPr lang="en-US" sz="2900" dirty="0" smtClean="0">
                <a:solidFill>
                  <a:srgbClr val="002060"/>
                </a:solidFill>
                <a:latin typeface="Times New Roman" pitchFamily="18" charset="0"/>
                <a:cs typeface="Times New Roman" pitchFamily="18" charset="0"/>
              </a:rPr>
              <a:t> June 22, 2017 | Volume 12 | Issue 20</a:t>
            </a:r>
            <a:endParaRPr lang="el-GR" sz="2900" dirty="0" smtClean="0">
              <a:solidFill>
                <a:srgbClr val="002060"/>
              </a:solidFill>
              <a:latin typeface="Times New Roman" pitchFamily="18" charset="0"/>
              <a:cs typeface="Times New Roman" pitchFamily="18" charset="0"/>
            </a:endParaRPr>
          </a:p>
          <a:p>
            <a:r>
              <a:rPr lang="en-US" dirty="0" smtClean="0">
                <a:solidFill>
                  <a:srgbClr val="002060"/>
                </a:solidFill>
                <a:latin typeface="Times New Roman" pitchFamily="18" charset="0"/>
                <a:cs typeface="Times New Roman" pitchFamily="18" charset="0"/>
              </a:rPr>
              <a:t>(</a:t>
            </a:r>
            <a:r>
              <a:rPr lang="en-US" u="sng" dirty="0" smtClean="0">
                <a:solidFill>
                  <a:srgbClr val="002060"/>
                </a:solidFill>
                <a:latin typeface="Times New Roman" pitchFamily="18" charset="0"/>
                <a:cs typeface="Times New Roman" pitchFamily="18" charset="0"/>
                <a:hlinkClick r:id="rId2"/>
              </a:rPr>
              <a:t>http://www.ascd.org/ascd-express/vol12/1220-wargo.aspx</a:t>
            </a:r>
            <a:r>
              <a:rPr lang="en-US" dirty="0" smtClean="0">
                <a:solidFill>
                  <a:srgbClr val="002060"/>
                </a:solidFill>
                <a:latin typeface="Times New Roman" pitchFamily="18" charset="0"/>
                <a:cs typeface="Times New Roman" pitchFamily="18" charset="0"/>
              </a:rPr>
              <a:t>)</a:t>
            </a:r>
            <a:endParaRPr lang="el-GR" dirty="0" smtClean="0">
              <a:solidFill>
                <a:srgbClr val="002060"/>
              </a:solidFill>
              <a:latin typeface="Times New Roman" pitchFamily="18" charset="0"/>
              <a:cs typeface="Times New Roman" pitchFamily="18" charset="0"/>
            </a:endParaRPr>
          </a:p>
          <a:p>
            <a:r>
              <a:rPr lang="en-US" sz="2800" dirty="0" smtClean="0">
                <a:solidFill>
                  <a:srgbClr val="002060"/>
                </a:solidFill>
                <a:latin typeface="Times New Roman" pitchFamily="18" charset="0"/>
                <a:cs typeface="Times New Roman" pitchFamily="18" charset="0"/>
              </a:rPr>
              <a:t>Escape Room</a:t>
            </a:r>
            <a:r>
              <a:rPr lang="el-GR" sz="2800" dirty="0" smtClean="0">
                <a:solidFill>
                  <a:srgbClr val="002060"/>
                </a:solidFill>
                <a:latin typeface="Times New Roman" pitchFamily="18" charset="0"/>
                <a:cs typeface="Times New Roman" pitchFamily="18" charset="0"/>
              </a:rPr>
              <a:t> </a:t>
            </a:r>
            <a:r>
              <a:rPr lang="el-GR" sz="2800" i="1" dirty="0" smtClean="0">
                <a:solidFill>
                  <a:srgbClr val="002060"/>
                </a:solidFill>
                <a:latin typeface="Times New Roman" pitchFamily="18" charset="0"/>
                <a:cs typeface="Times New Roman" pitchFamily="18" charset="0"/>
              </a:rPr>
              <a:t>«Βοήθησε τον Μανολιό»</a:t>
            </a:r>
            <a:endParaRPr lang="en-US" sz="2800" i="1" dirty="0" smtClean="0">
              <a:solidFill>
                <a:srgbClr val="002060"/>
              </a:solidFill>
              <a:latin typeface="Times New Roman" pitchFamily="18" charset="0"/>
              <a:cs typeface="Times New Roman" pitchFamily="18" charset="0"/>
            </a:endParaRPr>
          </a:p>
          <a:p>
            <a:pPr>
              <a:buNone/>
            </a:pPr>
            <a:r>
              <a:rPr lang="el-GR" sz="2800" dirty="0" smtClean="0">
                <a:solidFill>
                  <a:srgbClr val="002060"/>
                </a:solidFill>
                <a:latin typeface="Times New Roman" pitchFamily="18" charset="0"/>
                <a:cs typeface="Times New Roman" pitchFamily="18" charset="0"/>
                <a:hlinkClick r:id="rId3"/>
              </a:rPr>
              <a:t>https://docs.google.com/presentation/d/176P4I8H0p_nJ2fHUy9S241zl0aIzB3IgOJMTKhGeXuc/preview#slide=id.p</a:t>
            </a:r>
            <a:endParaRPr lang="en-US" sz="2800" dirty="0" smtClean="0">
              <a:solidFill>
                <a:srgbClr val="002060"/>
              </a:solidFill>
              <a:latin typeface="Times New Roman" pitchFamily="18" charset="0"/>
              <a:cs typeface="Times New Roman" pitchFamily="18" charset="0"/>
            </a:endParaRPr>
          </a:p>
          <a:p>
            <a:r>
              <a:rPr lang="el-GR" sz="2800" dirty="0" smtClean="0">
                <a:solidFill>
                  <a:srgbClr val="002060"/>
                </a:solidFill>
                <a:latin typeface="Times New Roman" pitchFamily="18" charset="0"/>
                <a:cs typeface="Times New Roman" pitchFamily="18" charset="0"/>
              </a:rPr>
              <a:t>Ψηφιακό παιχνίδι </a:t>
            </a:r>
            <a:r>
              <a:rPr lang="el-GR" sz="2800" i="1" dirty="0" smtClean="0">
                <a:solidFill>
                  <a:srgbClr val="002060"/>
                </a:solidFill>
                <a:latin typeface="Times New Roman" pitchFamily="18" charset="0"/>
                <a:cs typeface="Times New Roman" pitchFamily="18" charset="0"/>
              </a:rPr>
              <a:t>«Φτιάχνω πεζούλες»</a:t>
            </a:r>
            <a:endParaRPr lang="en-US" sz="2800" i="1" dirty="0" smtClean="0">
              <a:solidFill>
                <a:srgbClr val="002060"/>
              </a:solidFill>
              <a:latin typeface="Times New Roman" pitchFamily="18" charset="0"/>
              <a:cs typeface="Times New Roman" pitchFamily="18" charset="0"/>
            </a:endParaRPr>
          </a:p>
          <a:p>
            <a:pPr>
              <a:buNone/>
            </a:pPr>
            <a:r>
              <a:rPr lang="el-GR" sz="2800" dirty="0" smtClean="0">
                <a:solidFill>
                  <a:srgbClr val="002060"/>
                </a:solidFill>
                <a:latin typeface="Times New Roman" pitchFamily="18" charset="0"/>
                <a:cs typeface="Times New Roman" pitchFamily="18" charset="0"/>
                <a:hlinkClick r:id="rId4"/>
              </a:rPr>
              <a:t>http://www.lifeterracescape.aegean.gr/ftiaxno-pezoules-ena-ilektroniko-paixnidi-gia-tis-anavathmides-tou-aigaiou-n-59</a:t>
            </a:r>
            <a:endParaRPr lang="en-US" sz="2800" dirty="0" smtClean="0">
              <a:solidFill>
                <a:srgbClr val="002060"/>
              </a:solidFill>
              <a:latin typeface="Times New Roman" pitchFamily="18" charset="0"/>
              <a:cs typeface="Times New Roman" pitchFamily="18" charset="0"/>
            </a:endParaRPr>
          </a:p>
          <a:p>
            <a:r>
              <a:rPr lang="en-US" sz="2800" dirty="0" smtClean="0">
                <a:solidFill>
                  <a:srgbClr val="002060"/>
                </a:solidFill>
                <a:latin typeface="Times New Roman" pitchFamily="18" charset="0"/>
                <a:cs typeface="Times New Roman" pitchFamily="18" charset="0"/>
              </a:rPr>
              <a:t>Artsteps</a:t>
            </a:r>
            <a:r>
              <a:rPr lang="el-GR" sz="2800" dirty="0" smtClean="0">
                <a:solidFill>
                  <a:srgbClr val="002060"/>
                </a:solidFill>
                <a:latin typeface="Times New Roman" pitchFamily="18" charset="0"/>
                <a:cs typeface="Times New Roman" pitchFamily="18" charset="0"/>
              </a:rPr>
              <a:t> </a:t>
            </a:r>
            <a:r>
              <a:rPr lang="el-GR" sz="2800" i="1" dirty="0" smtClean="0">
                <a:solidFill>
                  <a:srgbClr val="002060"/>
                </a:solidFill>
                <a:latin typeface="Times New Roman" pitchFamily="18" charset="0"/>
                <a:cs typeface="Times New Roman" pitchFamily="18" charset="0"/>
              </a:rPr>
              <a:t>«Ξερολιθιές»</a:t>
            </a:r>
            <a:endParaRPr lang="en-US" sz="2800" i="1" dirty="0" smtClean="0">
              <a:solidFill>
                <a:srgbClr val="002060"/>
              </a:solidFill>
              <a:latin typeface="Times New Roman" pitchFamily="18" charset="0"/>
              <a:cs typeface="Times New Roman" pitchFamily="18" charset="0"/>
            </a:endParaRPr>
          </a:p>
          <a:p>
            <a:pPr>
              <a:buNone/>
            </a:pPr>
            <a:r>
              <a:rPr lang="el-GR" sz="2800" u="sng" dirty="0" smtClean="0">
                <a:latin typeface="Times New Roman" pitchFamily="18" charset="0"/>
                <a:cs typeface="Times New Roman" pitchFamily="18" charset="0"/>
                <a:hlinkClick r:id="rId5"/>
              </a:rPr>
              <a:t>https://www.artsteps.com/view/60676a88b75dce88bb059352/?currentUser</a:t>
            </a:r>
            <a:endParaRPr lang="el-GR" sz="2800" dirty="0" smtClean="0">
              <a:latin typeface="Times New Roman" pitchFamily="18" charset="0"/>
              <a:cs typeface="Times New Roman" pitchFamily="18" charset="0"/>
            </a:endParaRPr>
          </a:p>
          <a:p>
            <a:endParaRPr lang="el-GR" dirty="0">
              <a:solidFill>
                <a:srgbClr val="002060"/>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49</a:t>
            </a:fld>
            <a:endParaRPr lang="el-GR"/>
          </a:p>
        </p:txBody>
      </p:sp>
      <p:sp>
        <p:nvSpPr>
          <p:cNvPr id="4" name="3 - Τίτλος"/>
          <p:cNvSpPr>
            <a:spLocks noGrp="1"/>
          </p:cNvSpPr>
          <p:nvPr>
            <p:ph type="title"/>
          </p:nvPr>
        </p:nvSpPr>
        <p:spPr>
          <a:xfrm>
            <a:off x="457200" y="0"/>
            <a:ext cx="8229600" cy="836712"/>
          </a:xfrm>
        </p:spPr>
        <p:txBody>
          <a:bodyPr>
            <a:normAutofit/>
          </a:bodyPr>
          <a:lstStyle/>
          <a:p>
            <a:pPr algn="ctr"/>
            <a:r>
              <a:rPr lang="el-GR" sz="4000" b="1" dirty="0" smtClean="0">
                <a:solidFill>
                  <a:srgbClr val="002060"/>
                </a:solidFill>
                <a:latin typeface="Times New Roman" pitchFamily="18" charset="0"/>
                <a:cs typeface="Times New Roman" pitchFamily="18" charset="0"/>
              </a:rPr>
              <a:t>ΒΙΒΛΙΟΓΡΑΦΙΑ</a:t>
            </a:r>
            <a:endParaRPr lang="el-GR" sz="4000" b="1" dirty="0">
              <a:solidFill>
                <a:srgbClr val="002060"/>
              </a:solidFill>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Θέση περιεχομένου" descr="Bobos (1).jpg"/>
          <p:cNvPicPr>
            <a:picLocks noGrp="1" noChangeAspect="1"/>
          </p:cNvPicPr>
          <p:nvPr>
            <p:ph idx="1"/>
          </p:nvPr>
        </p:nvPicPr>
        <p:blipFill>
          <a:blip r:embed="rId2" cstate="print"/>
          <a:stretch>
            <a:fillRect/>
          </a:stretch>
        </p:blipFill>
        <p:spPr>
          <a:xfrm>
            <a:off x="2606573" y="1340768"/>
            <a:ext cx="3897487" cy="4896544"/>
          </a:xfrm>
        </p:spPr>
      </p:pic>
      <p:sp>
        <p:nvSpPr>
          <p:cNvPr id="3" name="2 - Θέση αριθμού διαφάνειας"/>
          <p:cNvSpPr>
            <a:spLocks noGrp="1"/>
          </p:cNvSpPr>
          <p:nvPr>
            <p:ph type="sldNum" sz="quarter" idx="15"/>
          </p:nvPr>
        </p:nvSpPr>
        <p:spPr/>
        <p:txBody>
          <a:bodyPr/>
          <a:lstStyle/>
          <a:p>
            <a:fld id="{46B166D5-8176-4AB8-BDE5-554511D16336}" type="slidenum">
              <a:rPr lang="el-GR" smtClean="0"/>
              <a:pPr/>
              <a:t>50</a:t>
            </a:fld>
            <a:endParaRPr lang="el-GR"/>
          </a:p>
        </p:txBody>
      </p:sp>
      <p:sp>
        <p:nvSpPr>
          <p:cNvPr id="4" name="3 - Τίτλος"/>
          <p:cNvSpPr>
            <a:spLocks noGrp="1"/>
          </p:cNvSpPr>
          <p:nvPr>
            <p:ph type="title"/>
          </p:nvPr>
        </p:nvSpPr>
        <p:spPr>
          <a:xfrm>
            <a:off x="251520" y="0"/>
            <a:ext cx="8229600" cy="1124744"/>
          </a:xfrm>
        </p:spPr>
        <p:txBody>
          <a:bodyPr/>
          <a:lstStyle/>
          <a:p>
            <a:pPr algn="ctr"/>
            <a:r>
              <a:rPr lang="el-GR" b="1" dirty="0" smtClean="0">
                <a:solidFill>
                  <a:srgbClr val="002060"/>
                </a:solidFill>
                <a:latin typeface="Times New Roman" pitchFamily="18" charset="0"/>
                <a:cs typeface="Times New Roman" pitchFamily="18" charset="0"/>
              </a:rPr>
              <a:t>ΣΑΣ ΕΥΧΑΡΙΣΤΟΥΜΕ!</a:t>
            </a:r>
            <a:endParaRPr lang="el-GR" b="1" dirty="0">
              <a:solidFill>
                <a:srgbClr val="002060"/>
              </a:solidFill>
              <a:latin typeface="Times New Roman" pitchFamily="18" charset="0"/>
              <a:cs typeface="Times New Roman" pitchFamily="18" charset="0"/>
            </a:endParaRPr>
          </a:p>
        </p:txBody>
      </p:sp>
      <p:sp>
        <p:nvSpPr>
          <p:cNvPr id="6" name="5 - TextBox"/>
          <p:cNvSpPr txBox="1"/>
          <p:nvPr/>
        </p:nvSpPr>
        <p:spPr>
          <a:xfrm>
            <a:off x="2627784" y="6309320"/>
            <a:ext cx="1894429" cy="369332"/>
          </a:xfrm>
          <a:prstGeom prst="rect">
            <a:avLst/>
          </a:prstGeom>
          <a:noFill/>
        </p:spPr>
        <p:txBody>
          <a:bodyPr wrap="none" rtlCol="0">
            <a:spAutoFit/>
          </a:bodyPr>
          <a:lstStyle/>
          <a:p>
            <a:r>
              <a:rPr lang="el-GR" dirty="0" smtClean="0">
                <a:solidFill>
                  <a:srgbClr val="002060"/>
                </a:solidFill>
                <a:latin typeface="Times New Roman" pitchFamily="18" charset="0"/>
                <a:cs typeface="Times New Roman" pitchFamily="18" charset="0"/>
              </a:rPr>
              <a:t>Άγγελος Μπόμπος</a:t>
            </a:r>
            <a:endParaRPr lang="el-GR" dirty="0">
              <a:solidFill>
                <a:srgbClr val="002060"/>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Χαρτί">
  <a:themeElements>
    <a:clrScheme name="Προσαρμοσμένος 5">
      <a:dk1>
        <a:srgbClr val="00B050"/>
      </a:dk1>
      <a:lt1>
        <a:srgbClr val="92D050"/>
      </a:lt1>
      <a:dk2>
        <a:srgbClr val="00B050"/>
      </a:dk2>
      <a:lt2>
        <a:srgbClr val="92D050"/>
      </a:lt2>
      <a:accent1>
        <a:srgbClr val="DDDDDD"/>
      </a:accent1>
      <a:accent2>
        <a:srgbClr val="B2B2B2"/>
      </a:accent2>
      <a:accent3>
        <a:srgbClr val="969696"/>
      </a:accent3>
      <a:accent4>
        <a:srgbClr val="808080"/>
      </a:accent4>
      <a:accent5>
        <a:srgbClr val="5F5F5F"/>
      </a:accent5>
      <a:accent6>
        <a:srgbClr val="4D4D4D"/>
      </a:accent6>
      <a:hlink>
        <a:srgbClr val="005828"/>
      </a:hlink>
      <a:folHlink>
        <a:srgbClr val="919191"/>
      </a:folHlink>
    </a:clrScheme>
    <a:fontScheme name="Χαρτί">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Χαρτί">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1155</TotalTime>
  <Words>1712</Words>
  <Application>Microsoft Office PowerPoint</Application>
  <PresentationFormat>Προβολή στην οθόνη (4:3)</PresentationFormat>
  <Paragraphs>202</Paragraphs>
  <Slides>50</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50</vt:i4>
      </vt:variant>
    </vt:vector>
  </HeadingPairs>
  <TitlesOfParts>
    <vt:vector size="51" baseType="lpstr">
      <vt:lpstr>Χαρτί</vt:lpstr>
      <vt:lpstr>ΑΝΑΒΑΘΜΙΔΕΣ </vt:lpstr>
      <vt:lpstr>ΟΙ ΜΑΘΗΤΕΣ/ΤΡΙΕΣ  ΤΗΣ  Α΄ ΤΑΞΗΣ ΤΟΥ 2ου ΓΥΜΝΑΣΙΟΥ  ΛΕΡΟΥ</vt:lpstr>
      <vt:lpstr>«ΚΑΤΑΝΟΩ ΓΙΑ ΝΑ ΔΡΑΣΩ»</vt:lpstr>
      <vt:lpstr>ΒΙΩΜΑΤΙΚΗ ΜΑΘΗΣΗ ΣΤΗΝ Π.Ε.</vt:lpstr>
      <vt:lpstr>ΓΝΩΣΤΙΚΟΙ ΣΤΟΧΟΙ  ΠΠΕ</vt:lpstr>
      <vt:lpstr>ΜΕΘΟΔΟΛΟΓΙΑ</vt:lpstr>
      <vt:lpstr>«ΠΟΙΟΣ ΘΕΛΕΙ ΝΑ ΓΙΝΕΙ ΕΚΑΤΟΜΜΥΡΙΟΥΧΟΣ;»</vt:lpstr>
      <vt:lpstr>Διαφάνεια 8</vt:lpstr>
      <vt:lpstr>Διαφάνεια 9</vt:lpstr>
      <vt:lpstr>Διαφάνεια 10</vt:lpstr>
      <vt:lpstr>Διαφάνεια 11</vt:lpstr>
      <vt:lpstr>ESCAPE ROOM «ΒΟΗΘΑ ΤΟΝ ΜΑΝΟΛΙΟ…» </vt:lpstr>
      <vt:lpstr>Διαφάνεια 13</vt:lpstr>
      <vt:lpstr>Διαφάνεια 14</vt:lpstr>
      <vt:lpstr>Διαφάνεια 15</vt:lpstr>
      <vt:lpstr>Διαφάνεια 16</vt:lpstr>
      <vt:lpstr>ΗΛΕΚΤΡΟΝΙΚΟ ΠΑΙΧΝΙΔΙ «ΦΤΙΑΧΝΩ ΠΕΖΟΥΛΕΣ»</vt:lpstr>
      <vt:lpstr>«ΦΤΙΑΧΝΩ ΠΕΖΟΥΛΕΣ»</vt:lpstr>
      <vt:lpstr>Διαφάνεια 19</vt:lpstr>
      <vt:lpstr>ΚΑΡΤΕΛΑ ΠΑΙΧΝΙΔΙΟΥ</vt:lpstr>
      <vt:lpstr>ΠΑΙΞΙΜΟ ΨΗΦΙΑΚΟΥ ΠΑΙΧΝΙΔΙΟΥ ΣΤΗΝ ΑΙΘΟΥΣΑ ΠΛΗΡΟΦΟΡΙΚΗΣ</vt:lpstr>
      <vt:lpstr>Διαφάνεια 22</vt:lpstr>
      <vt:lpstr>ΕΠΙΤΡΑΠΕΖΙΟ ΠΑΙΧΝΙΔΙ «ΤΑΞΙΔΙ ΣΤΗΝ ΤΕΧΝΗ ΤΗΣ ΖΩΗΣ»</vt:lpstr>
      <vt:lpstr>ΠΙΣΤΑ ΠΑΙΧΝΙΔΙΟΥ</vt:lpstr>
      <vt:lpstr>ΔΙΑΔΡΟΜΗ ΕΠΑΝΩ ΣΕ ΕΝΑΝ ΞΕΡΟΛΙΘΙΚΟ ΤΟΙΧΟ</vt:lpstr>
      <vt:lpstr>Διαφάνεια 26</vt:lpstr>
      <vt:lpstr>ΨΗΦΙΑΚΗ  ΤΡΙΣΔΙΑΣΤΑΤΗ ΕΚΘΕΣΗ  ΖΩΓΡΑΦΙΚΗΣ «ΞΕΡΟΛΙΘΙΕΣ» </vt:lpstr>
      <vt:lpstr>Διαφάνεια 28</vt:lpstr>
      <vt:lpstr>ΣΥΜΜΕΤΟΧΗ  ΣΕ  ΠΑΝΕΛΛΗΝΙΟ ΜΑΘΗΤΙΚΟ ΔΙΑΓΩΝΙΣΜΟ ΖΩΓΡΑΦΙΚΗΣ</vt:lpstr>
      <vt:lpstr>ΔΙΑΓΩΝΙΣΜΟΣ ΖΩΓΡΑΦΙΚΗΣ ΒΡΑΒΕΥΣΗ ΜΑΘΗΤΩΝ/ΤΡΙΩΝ ΣΤΟ 2ο ΓΥΜΝΑΣΙΟ ΛΕΡΟΥ</vt:lpstr>
      <vt:lpstr>ΨΗΦΙΑΚΗ ΕΚΘΕΣΗ ΦΩΤΟΓΡΑΦΙΑΣ «ΞΕΡΟΛΙΘΙΕΣ»   ΦΥΤΩΡΙΟ-ΛΑΚΚΙ</vt:lpstr>
      <vt:lpstr>ΤΡΟΒΟΛΙ ΣΕ ΞΕΡΟΛΙΘΙΑ</vt:lpstr>
      <vt:lpstr>ΓΑΙΔΟΥΡΑΚΙ ΚΑΙ ΤΡΟΒΟΛΙ</vt:lpstr>
      <vt:lpstr>ΖΩΗ ΣΤΙΣ ΞΕΡΟΛΙΘΙΕΣ!</vt:lpstr>
      <vt:lpstr>ΚΑΙΝΟΥΡΓΙΕΣ ΑΝΑΒΑΘΜΙΔΕΣ ΦΥΤΩΡΙΟ-ΛΑΚΚΙ</vt:lpstr>
      <vt:lpstr>ΑΝΑΒΑΘΜΙΔΕΣ</vt:lpstr>
      <vt:lpstr>ΔΗΜΙΟΥΡΓΙΑ ΜΑΚΕΤΑΣ ΠΛΑΓΙΑΣ ΑΝΑΒΑΘΜΙΔΩΜΕΝΟΥ ΤΟΠΙΟΥ </vt:lpstr>
      <vt:lpstr>ΠΩΣ  ΘΑ ΓΙΝΕΙ Η ΜΑΚΕΤΑ</vt:lpstr>
      <vt:lpstr>ΣΧΕΔΙΟ-ΟΔΗΓΟΣ ΜΑΚΕΤΑΣ</vt:lpstr>
      <vt:lpstr>ΑΝΤΙΓΡΑΦΗ ΣΧΕΔΙΟΥ ΜΑΚΕΤΑΣ </vt:lpstr>
      <vt:lpstr>ΚΟΨΙΜΟ ΕΠΙΠΕΔΩΝ</vt:lpstr>
      <vt:lpstr>Διαφάνεια 42</vt:lpstr>
      <vt:lpstr>Διαφάνεια 43</vt:lpstr>
      <vt:lpstr>Διαφάνεια 44</vt:lpstr>
      <vt:lpstr>ΑΠΟΤΕΛΕΣΜΑΤΑ</vt:lpstr>
      <vt:lpstr>ΣΥΜΠΕΡΑΣΜΑΤΑ</vt:lpstr>
      <vt:lpstr>ΑΠΟΤΙΜΗΣΗ-ΔΥΣΚΟΛΙΕΣ</vt:lpstr>
      <vt:lpstr>ΣΥΜΜΕΤΕΧΟΝΤΕΣ</vt:lpstr>
      <vt:lpstr>ΒΙΒΛΙΟΓΡΑΦΙΑ</vt:lpstr>
      <vt:lpstr>ΣΑΣ ΕΥΧΑΡΙΣΤΟΥΜΕ!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ΑΝΑΒΑΘΜΙΔΕΣ</dc:title>
  <dc:creator>PATMOS</dc:creator>
  <cp:lastModifiedBy>PATMOS</cp:lastModifiedBy>
  <cp:revision>116</cp:revision>
  <dcterms:created xsi:type="dcterms:W3CDTF">2021-05-17T19:00:33Z</dcterms:created>
  <dcterms:modified xsi:type="dcterms:W3CDTF">2021-06-03T19:17:22Z</dcterms:modified>
</cp:coreProperties>
</file>